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463" r:id="rId2"/>
    <p:sldId id="2074" r:id="rId3"/>
    <p:sldId id="779" r:id="rId4"/>
    <p:sldId id="2268" r:id="rId5"/>
    <p:sldId id="2269" r:id="rId6"/>
    <p:sldId id="924" r:id="rId7"/>
    <p:sldId id="2027" r:id="rId8"/>
    <p:sldId id="2293" r:id="rId9"/>
    <p:sldId id="2095" r:id="rId10"/>
    <p:sldId id="2029" r:id="rId11"/>
    <p:sldId id="2294" r:id="rId12"/>
    <p:sldId id="2303" r:id="rId13"/>
    <p:sldId id="2122" r:id="rId14"/>
    <p:sldId id="2297" r:id="rId15"/>
    <p:sldId id="2097" r:id="rId16"/>
    <p:sldId id="2031" r:id="rId17"/>
    <p:sldId id="2299" r:id="rId18"/>
    <p:sldId id="2098" r:id="rId19"/>
    <p:sldId id="2124" r:id="rId20"/>
    <p:sldId id="2328" r:id="rId21"/>
    <p:sldId id="2272" r:id="rId22"/>
    <p:sldId id="2329" r:id="rId23"/>
    <p:sldId id="2282" r:id="rId24"/>
    <p:sldId id="2330" r:id="rId25"/>
    <p:sldId id="2281" r:id="rId26"/>
    <p:sldId id="2111" r:id="rId27"/>
    <p:sldId id="2102" r:id="rId28"/>
    <p:sldId id="2274" r:id="rId29"/>
    <p:sldId id="2107" r:id="rId30"/>
    <p:sldId id="2108" r:id="rId31"/>
    <p:sldId id="2277" r:id="rId32"/>
    <p:sldId id="2288" r:id="rId33"/>
    <p:sldId id="2289" r:id="rId34"/>
    <p:sldId id="2057" r:id="rId35"/>
    <p:sldId id="2042" r:id="rId36"/>
    <p:sldId id="2044" r:id="rId37"/>
    <p:sldId id="2046" r:id="rId38"/>
    <p:sldId id="2048" r:id="rId39"/>
    <p:sldId id="2116" r:id="rId40"/>
    <p:sldId id="2115" r:id="rId41"/>
    <p:sldId id="545" r:id="rId42"/>
    <p:sldId id="546" r:id="rId43"/>
    <p:sldId id="544" r:id="rId44"/>
  </p:sldIdLst>
  <p:sldSz cx="12192000" cy="6858000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8000"/>
    <a:srgbClr val="A6A6A6"/>
    <a:srgbClr val="F79646"/>
    <a:srgbClr val="C00000"/>
    <a:srgbClr val="A5A5A5"/>
    <a:srgbClr val="ED7D31"/>
    <a:srgbClr val="4472C4"/>
    <a:srgbClr val="FF33CC"/>
    <a:srgbClr val="7C9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6357" autoAdjust="0"/>
  </p:normalViewPr>
  <p:slideViewPr>
    <p:cSldViewPr showGuides="1">
      <p:cViewPr varScale="1">
        <p:scale>
          <a:sx n="67" d="100"/>
          <a:sy n="67" d="100"/>
        </p:scale>
        <p:origin x="459" y="3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610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 eaLnBrk="1" hangingPunct="1">
              <a:defRPr sz="1200" b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450C0BF5-C6B3-4481-A66B-C3021ED2235E}" type="datetimeFigureOut">
              <a:rPr lang="it-IT" altLang="it-IT"/>
              <a:pPr/>
              <a:t>02/05/2020</a:t>
            </a:fld>
            <a:endParaRPr lang="it-IT" alt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 eaLnBrk="1" hangingPunct="1">
              <a:defRPr sz="1200" b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9BC64E6F-DA5D-46FA-837C-A96E9F1A40C9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49373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l" defTabSz="915909" eaLnBrk="1" hangingPunct="1">
              <a:defRPr sz="1200" b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3" y="0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 defTabSz="915909" eaLnBrk="1" hangingPunct="1">
              <a:defRPr sz="1200" b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l" defTabSz="915909" eaLnBrk="1" hangingPunct="1">
              <a:defRPr sz="1200" b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312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3" y="9429305"/>
            <a:ext cx="2944342" cy="495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 defTabSz="915909" eaLnBrk="1" hangingPunct="1">
              <a:defRPr sz="1200" b="0"/>
            </a:lvl1pPr>
          </a:lstStyle>
          <a:p>
            <a:fld id="{358CB0B4-B431-4C1F-881D-05B325D9B340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630014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CB0B4-B431-4C1F-881D-05B325D9B340}" type="slidenum">
              <a:rPr lang="it-IT" altLang="it-IT" smtClean="0"/>
              <a:pPr/>
              <a:t>1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06645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2110884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8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4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118677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5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2124291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21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3195591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23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2876846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7170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latin typeface="Arial" panose="020B0604020202020204" pitchFamily="34" charset="0"/>
            </a:endParaRP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16798" indent="-275692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02766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43873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984980" indent="-220553" defTabSz="915909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2608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867193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08299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49406" indent="-220553" defTabSz="915909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56CF0-907D-4B8F-A312-E2029331CE4C}" type="slidenum">
              <a:rPr lang="it-IT" altLang="it-IT" sz="1200" b="0"/>
              <a:pPr/>
              <a:t>24</a:t>
            </a:fld>
            <a:endParaRPr lang="it-IT" altLang="it-IT" sz="1200" b="0" dirty="0"/>
          </a:p>
        </p:txBody>
      </p:sp>
    </p:spTree>
    <p:extLst>
      <p:ext uri="{BB962C8B-B14F-4D97-AF65-F5344CB8AC3E}">
        <p14:creationId xmlns:p14="http://schemas.microsoft.com/office/powerpoint/2010/main" val="2066913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68800" y="2130430"/>
            <a:ext cx="6908800" cy="1470025"/>
          </a:xfrm>
        </p:spPr>
        <p:txBody>
          <a:bodyPr/>
          <a:lstStyle>
            <a:lvl1pPr>
              <a:defRPr>
                <a:solidFill>
                  <a:srgbClr val="333399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133600"/>
            <a:ext cx="2540000" cy="1752600"/>
          </a:xfrm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pic>
        <p:nvPicPr>
          <p:cNvPr id="5" name="Immagine 6" descr="format2">
            <a:extLst>
              <a:ext uri="{FF2B5EF4-FFF2-40B4-BE49-F238E27FC236}">
                <a16:creationId xmlns:a16="http://schemas.microsoft.com/office/drawing/2014/main" id="{9370F816-DBDA-4590-8329-6D847A82A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713" y="404664"/>
            <a:ext cx="2726651" cy="129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17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8765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79448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27051" y="1125539"/>
            <a:ext cx="53848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15051" y="1125539"/>
            <a:ext cx="53848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17374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5568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70195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67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7226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1440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0900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07452" y="188913"/>
            <a:ext cx="2760133" cy="59039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27051" y="188913"/>
            <a:ext cx="8077200" cy="59039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709405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7052" y="188918"/>
            <a:ext cx="11040533" cy="76517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27051" y="1125539"/>
            <a:ext cx="5384800" cy="496728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15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115051" y="3684593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844792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527052" y="188918"/>
            <a:ext cx="11040533" cy="76517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27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15051" y="1125538"/>
            <a:ext cx="5384800" cy="2406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527051" y="3684593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15051" y="3684593"/>
            <a:ext cx="5384800" cy="240823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9332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052" y="188918"/>
            <a:ext cx="1104053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1" y="1125539"/>
            <a:ext cx="1097280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pic>
        <p:nvPicPr>
          <p:cNvPr id="6" name="Immagine 5" descr="format2">
            <a:extLst>
              <a:ext uri="{FF2B5EF4-FFF2-40B4-BE49-F238E27FC236}">
                <a16:creationId xmlns:a16="http://schemas.microsoft.com/office/drawing/2014/main" id="{EAC3818A-6CA7-4093-994D-48BAD4E4C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14" y="6281556"/>
            <a:ext cx="1156367" cy="55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1AF516D9-BA35-42B3-99B0-BCAE3A2BF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364" y="6499225"/>
            <a:ext cx="633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it-IT" altLang="it-IT" sz="1050" b="1" i="1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Firenze, 4 maggio 2020 </a:t>
            </a:r>
            <a:r>
              <a:rPr lang="it-IT" altLang="it-IT" sz="16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| </a:t>
            </a:r>
            <a:fld id="{EFB01B81-24C0-49D3-AE93-DC94FFB6747E}" type="slidenum">
              <a:rPr lang="it-IT" altLang="it-IT" sz="1600" b="1" smtClean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50000"/>
                </a:spcBef>
                <a:defRPr/>
              </a:pPr>
              <a:t>‹N›</a:t>
            </a:fld>
            <a:endParaRPr lang="it-IT" altLang="it-IT" sz="1600" b="1" dirty="0">
              <a:solidFill>
                <a:srgbClr val="2038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419" r:id="rId1"/>
    <p:sldLayoutId id="2147486407" r:id="rId2"/>
    <p:sldLayoutId id="2147486408" r:id="rId3"/>
    <p:sldLayoutId id="2147486409" r:id="rId4"/>
    <p:sldLayoutId id="2147486410" r:id="rId5"/>
    <p:sldLayoutId id="2147486411" r:id="rId6"/>
    <p:sldLayoutId id="2147486412" r:id="rId7"/>
    <p:sldLayoutId id="2147486413" r:id="rId8"/>
    <p:sldLayoutId id="2147486414" r:id="rId9"/>
    <p:sldLayoutId id="2147486415" r:id="rId10"/>
    <p:sldLayoutId id="2147486416" r:id="rId11"/>
    <p:sldLayoutId id="2147486417" r:id="rId12"/>
    <p:sldLayoutId id="214748641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svg"/><Relationship Id="rId5" Type="http://schemas.openxmlformats.org/officeDocument/2006/relationships/image" Target="../media/image22.png"/><Relationship Id="rId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svg"/><Relationship Id="rId5" Type="http://schemas.openxmlformats.org/officeDocument/2006/relationships/image" Target="../media/image22.png"/><Relationship Id="rId4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svg"/><Relationship Id="rId3" Type="http://schemas.openxmlformats.org/officeDocument/2006/relationships/image" Target="../media/image33.svg"/><Relationship Id="rId7" Type="http://schemas.openxmlformats.org/officeDocument/2006/relationships/image" Target="../media/image56.svg"/><Relationship Id="rId12" Type="http://schemas.openxmlformats.org/officeDocument/2006/relationships/image" Target="../media/image6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svg"/><Relationship Id="rId5" Type="http://schemas.openxmlformats.org/officeDocument/2006/relationships/image" Target="../media/image54.svg"/><Relationship Id="rId15" Type="http://schemas.openxmlformats.org/officeDocument/2006/relationships/image" Target="../media/image64.sv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Relationship Id="rId1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3.svg"/><Relationship Id="rId18" Type="http://schemas.openxmlformats.org/officeDocument/2006/relationships/image" Target="../media/image78.png"/><Relationship Id="rId26" Type="http://schemas.openxmlformats.org/officeDocument/2006/relationships/image" Target="../media/image84.emf"/><Relationship Id="rId3" Type="http://schemas.openxmlformats.org/officeDocument/2006/relationships/image" Target="../media/image65.emf"/><Relationship Id="rId21" Type="http://schemas.openxmlformats.org/officeDocument/2006/relationships/image" Target="../media/image59.png"/><Relationship Id="rId7" Type="http://schemas.openxmlformats.org/officeDocument/2006/relationships/image" Target="../media/image69.emf"/><Relationship Id="rId12" Type="http://schemas.openxmlformats.org/officeDocument/2006/relationships/image" Target="../media/image72.png"/><Relationship Id="rId17" Type="http://schemas.openxmlformats.org/officeDocument/2006/relationships/image" Target="../media/image77.svg"/><Relationship Id="rId25" Type="http://schemas.openxmlformats.org/officeDocument/2006/relationships/image" Target="../media/image83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6.png"/><Relationship Id="rId20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emf"/><Relationship Id="rId11" Type="http://schemas.openxmlformats.org/officeDocument/2006/relationships/image" Target="../media/image64.svg"/><Relationship Id="rId24" Type="http://schemas.openxmlformats.org/officeDocument/2006/relationships/image" Target="../media/image82.svg"/><Relationship Id="rId5" Type="http://schemas.openxmlformats.org/officeDocument/2006/relationships/image" Target="../media/image67.emf"/><Relationship Id="rId15" Type="http://schemas.openxmlformats.org/officeDocument/2006/relationships/image" Target="../media/image75.svg"/><Relationship Id="rId23" Type="http://schemas.openxmlformats.org/officeDocument/2006/relationships/image" Target="../media/image81.png"/><Relationship Id="rId10" Type="http://schemas.openxmlformats.org/officeDocument/2006/relationships/image" Target="../media/image63.png"/><Relationship Id="rId19" Type="http://schemas.openxmlformats.org/officeDocument/2006/relationships/image" Target="../media/image79.svg"/><Relationship Id="rId4" Type="http://schemas.openxmlformats.org/officeDocument/2006/relationships/image" Target="../media/image66.emf"/><Relationship Id="rId9" Type="http://schemas.openxmlformats.org/officeDocument/2006/relationships/image" Target="../media/image71.svg"/><Relationship Id="rId14" Type="http://schemas.openxmlformats.org/officeDocument/2006/relationships/image" Target="../media/image74.png"/><Relationship Id="rId22" Type="http://schemas.openxmlformats.org/officeDocument/2006/relationships/image" Target="../media/image60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sv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svg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6.sv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svg"/><Relationship Id="rId4" Type="http://schemas.openxmlformats.org/officeDocument/2006/relationships/image" Target="../media/image94.svg"/><Relationship Id="rId9" Type="http://schemas.openxmlformats.org/officeDocument/2006/relationships/image" Target="../media/image99.png"/><Relationship Id="rId14" Type="http://schemas.openxmlformats.org/officeDocument/2006/relationships/image" Target="../media/image10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10.svg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png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75.svg"/><Relationship Id="rId3" Type="http://schemas.openxmlformats.org/officeDocument/2006/relationships/image" Target="../media/image108.svg"/><Relationship Id="rId7" Type="http://schemas.openxmlformats.org/officeDocument/2006/relationships/image" Target="../media/image77.svg"/><Relationship Id="rId12" Type="http://schemas.openxmlformats.org/officeDocument/2006/relationships/image" Target="../media/image74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11" Type="http://schemas.openxmlformats.org/officeDocument/2006/relationships/image" Target="../media/image73.svg"/><Relationship Id="rId5" Type="http://schemas.openxmlformats.org/officeDocument/2006/relationships/image" Target="../media/image110.svg"/><Relationship Id="rId15" Type="http://schemas.openxmlformats.org/officeDocument/2006/relationships/image" Target="../media/image79.svg"/><Relationship Id="rId10" Type="http://schemas.openxmlformats.org/officeDocument/2006/relationships/image" Target="../media/image72.png"/><Relationship Id="rId4" Type="http://schemas.openxmlformats.org/officeDocument/2006/relationships/image" Target="../media/image109.png"/><Relationship Id="rId9" Type="http://schemas.openxmlformats.org/officeDocument/2006/relationships/image" Target="../media/image60.svg"/><Relationship Id="rId1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3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1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matresearch.com/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format@pec.formatbusinessintelligence.com" TargetMode="External"/><Relationship Id="rId2" Type="http://schemas.openxmlformats.org/officeDocument/2006/relationships/hyperlink" Target="mailto:info@formatresearch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24282C3-EC35-4E0A-A928-54C81CAF9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8" y="3907854"/>
            <a:ext cx="10022132" cy="233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3200" dirty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Osservatorio Congiunturale Terziario Toscana</a:t>
            </a:r>
          </a:p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2500" i="1" dirty="0">
                <a:latin typeface="Century Gothic" panose="020B0502020202020204" pitchFamily="34" charset="0"/>
              </a:rPr>
              <a:t>L’impatto dell’emergenza COVID-19 sull’andamento delle imprese del terziario della TOSCANA</a:t>
            </a:r>
          </a:p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2000" b="0" dirty="0">
                <a:latin typeface="Century Gothic" panose="020B0502020202020204" pitchFamily="34" charset="0"/>
              </a:rPr>
              <a:t>Rapporto di ricerca – Maggio 2020</a:t>
            </a:r>
          </a:p>
          <a:p>
            <a:pPr eaLnBrk="1" hangingPunct="1">
              <a:lnSpc>
                <a:spcPct val="114000"/>
              </a:lnSpc>
              <a:spcBef>
                <a:spcPts val="600"/>
              </a:spcBef>
            </a:pPr>
            <a:r>
              <a:rPr lang="it-IT" sz="1400" b="0" dirty="0">
                <a:latin typeface="Century Gothic" panose="020B0502020202020204" pitchFamily="34" charset="0"/>
              </a:rPr>
              <a:t>Firenze, 4 maggio 2020 (20025tu/02)</a:t>
            </a:r>
          </a:p>
        </p:txBody>
      </p:sp>
      <p:pic>
        <p:nvPicPr>
          <p:cNvPr id="18" name="Immagine 1">
            <a:extLst>
              <a:ext uri="{FF2B5EF4-FFF2-40B4-BE49-F238E27FC236}">
                <a16:creationId xmlns:a16="http://schemas.microsoft.com/office/drawing/2014/main" id="{C6EB1C06-86FF-4BCC-9598-0D9680970A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10" y="2021358"/>
            <a:ext cx="4920455" cy="179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294A0F2-D56D-430C-979D-E56D1C9700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30" t="5773" r="3645" b="20171"/>
          <a:stretch/>
        </p:blipFill>
        <p:spPr>
          <a:xfrm>
            <a:off x="7510289" y="142006"/>
            <a:ext cx="4385943" cy="2225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2">
            <a:extLst>
              <a:ext uri="{FF2B5EF4-FFF2-40B4-BE49-F238E27FC236}">
                <a16:creationId xmlns:a16="http://schemas.microsoft.com/office/drawing/2014/main" id="{69667BC6-55AA-49D6-87C3-DE4AC4778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19" y="897882"/>
            <a:ext cx="24160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it-IT" altLang="it-IT" sz="4400" b="1" u="sng" dirty="0">
                <a:solidFill>
                  <a:srgbClr val="203864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15" name="Sottotitolo 3">
            <a:extLst>
              <a:ext uri="{FF2B5EF4-FFF2-40B4-BE49-F238E27FC236}">
                <a16:creationId xmlns:a16="http://schemas.microsoft.com/office/drawing/2014/main" id="{4814A154-0396-4948-ABDB-8055A5CE5D72}"/>
              </a:ext>
            </a:extLst>
          </p:cNvPr>
          <p:cNvSpPr txBox="1">
            <a:spLocks/>
          </p:cNvSpPr>
          <p:nvPr/>
        </p:nvSpPr>
        <p:spPr bwMode="auto">
          <a:xfrm>
            <a:off x="4800137" y="2043919"/>
            <a:ext cx="673949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Considerazioni generali di sintesi</a:t>
            </a: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Diffusione del COVID-19</a:t>
            </a: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Clima di fiducia</a:t>
            </a: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Andamento congiunturale</a:t>
            </a: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Stima degli effetti del </a:t>
            </a:r>
            <a:r>
              <a:rPr lang="it-IT" altLang="it-IT" sz="2200" i="1" dirty="0" err="1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lockdown</a:t>
            </a:r>
            <a:endParaRPr lang="it-IT" altLang="it-IT" sz="2200" i="1" dirty="0">
              <a:solidFill>
                <a:srgbClr val="20386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Impatto della crisi sull’organizzazione aziendale</a:t>
            </a:r>
          </a:p>
          <a:p>
            <a:pPr marL="0" indent="0" eaLnBrk="1" hangingPunct="1">
              <a:spcBef>
                <a:spcPts val="1600"/>
              </a:spcBef>
            </a:pPr>
            <a:r>
              <a:rPr lang="it-IT" alt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Domanda e offerta di credito</a:t>
            </a:r>
          </a:p>
        </p:txBody>
      </p:sp>
      <p:pic>
        <p:nvPicPr>
          <p:cNvPr id="16" name="Elemento grafico 15" descr="Grafico a barre">
            <a:extLst>
              <a:ext uri="{FF2B5EF4-FFF2-40B4-BE49-F238E27FC236}">
                <a16:creationId xmlns:a16="http://schemas.microsoft.com/office/drawing/2014/main" id="{081E3DBA-FEE7-4E46-AD5B-2E74FE48BE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1053" y="3623604"/>
            <a:ext cx="469232" cy="469232"/>
          </a:xfrm>
          <a:prstGeom prst="rect">
            <a:avLst/>
          </a:prstGeom>
        </p:spPr>
      </p:pic>
      <p:pic>
        <p:nvPicPr>
          <p:cNvPr id="17" name="Elemento grafico 16" descr="Monete">
            <a:extLst>
              <a:ext uri="{FF2B5EF4-FFF2-40B4-BE49-F238E27FC236}">
                <a16:creationId xmlns:a16="http://schemas.microsoft.com/office/drawing/2014/main" id="{69A6C5DA-AF2B-468F-86AB-AFD4C0FB6F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1053" y="5220482"/>
            <a:ext cx="469232" cy="469232"/>
          </a:xfrm>
          <a:prstGeom prst="rect">
            <a:avLst/>
          </a:prstGeom>
        </p:spPr>
      </p:pic>
      <p:pic>
        <p:nvPicPr>
          <p:cNvPr id="18" name="Elemento grafico 17" descr="Stretta di mano">
            <a:extLst>
              <a:ext uri="{FF2B5EF4-FFF2-40B4-BE49-F238E27FC236}">
                <a16:creationId xmlns:a16="http://schemas.microsoft.com/office/drawing/2014/main" id="{9F198D55-18C2-4E5D-85CE-59889238F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51784" y="3069816"/>
            <a:ext cx="567771" cy="567771"/>
          </a:xfrm>
          <a:prstGeom prst="rect">
            <a:avLst/>
          </a:prstGeom>
        </p:spPr>
      </p:pic>
      <p:pic>
        <p:nvPicPr>
          <p:cNvPr id="20" name="Elemento grafico 19" descr="Rete">
            <a:extLst>
              <a:ext uri="{FF2B5EF4-FFF2-40B4-BE49-F238E27FC236}">
                <a16:creationId xmlns:a16="http://schemas.microsoft.com/office/drawing/2014/main" id="{5DB97C80-D18B-4BB3-8E82-C7B1435C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1053" y="4701912"/>
            <a:ext cx="469232" cy="469232"/>
          </a:xfrm>
          <a:prstGeom prst="rect">
            <a:avLst/>
          </a:prstGeom>
        </p:spPr>
      </p:pic>
      <p:pic>
        <p:nvPicPr>
          <p:cNvPr id="21" name="Elemento grafico 20" descr="Blocca">
            <a:extLst>
              <a:ext uri="{FF2B5EF4-FFF2-40B4-BE49-F238E27FC236}">
                <a16:creationId xmlns:a16="http://schemas.microsoft.com/office/drawing/2014/main" id="{AFD6ACF5-5FC6-4A6F-9E4D-8873C85DCA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77592" y="4133389"/>
            <a:ext cx="516155" cy="516155"/>
          </a:xfrm>
          <a:prstGeom prst="rect">
            <a:avLst/>
          </a:prstGeom>
        </p:spPr>
      </p:pic>
      <p:pic>
        <p:nvPicPr>
          <p:cNvPr id="23" name="Elemento grafico 22" descr="Medico">
            <a:extLst>
              <a:ext uri="{FF2B5EF4-FFF2-40B4-BE49-F238E27FC236}">
                <a16:creationId xmlns:a16="http://schemas.microsoft.com/office/drawing/2014/main" id="{B247A544-241B-407E-A16F-23575A9EEB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77592" y="2545317"/>
            <a:ext cx="516155" cy="516155"/>
          </a:xfrm>
          <a:prstGeom prst="rect">
            <a:avLst/>
          </a:prstGeom>
        </p:spPr>
      </p:pic>
      <p:pic>
        <p:nvPicPr>
          <p:cNvPr id="29" name="Elemento grafico 28" descr="Professore">
            <a:extLst>
              <a:ext uri="{FF2B5EF4-FFF2-40B4-BE49-F238E27FC236}">
                <a16:creationId xmlns:a16="http://schemas.microsoft.com/office/drawing/2014/main" id="{426B53C9-7F09-4CD0-AAA0-63C711DF4C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75689" y="1988840"/>
            <a:ext cx="516155" cy="51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81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0F4C7245-173D-448A-A153-B10DC251BDD9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81320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Premessa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Aspetti di carattere generale</a:t>
            </a:r>
            <a:endParaRPr lang="it-IT" sz="22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4" name="CasellaDiTesto 9">
            <a:extLst>
              <a:ext uri="{FF2B5EF4-FFF2-40B4-BE49-F238E27FC236}">
                <a16:creationId xmlns:a16="http://schemas.microsoft.com/office/drawing/2014/main" id="{6FBF8A1D-103D-4F77-B1FD-56BDC48ED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038784"/>
            <a:ext cx="11593288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ja-JP" sz="1800" b="0" dirty="0">
                <a:latin typeface="Century Gothic" panose="020B0502020202020204" pitchFamily="34" charset="0"/>
              </a:rPr>
              <a:t>L’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Osservatorio Congiunturale Terziario Toscana </a:t>
            </a:r>
            <a:r>
              <a:rPr lang="it-IT" altLang="ja-JP" sz="1800" b="0" dirty="0">
                <a:latin typeface="Century Gothic" panose="020B0502020202020204" pitchFamily="34" charset="0"/>
              </a:rPr>
              <a:t>è basato su un’indagine continuativa, a cadenza semestrale, effettuata su un campione statisticamente rappresentativo dell’universo delle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imprese del commercio, del turismo e dei servizi </a:t>
            </a:r>
            <a:r>
              <a:rPr lang="it-IT" altLang="ja-JP" sz="1800" b="0" dirty="0">
                <a:latin typeface="Century Gothic" panose="020B0502020202020204" pitchFamily="34" charset="0"/>
              </a:rPr>
              <a:t>della regione (n. 800 interviste a buon fine).</a:t>
            </a: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altLang="ja-JP" sz="1800" b="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ja-JP" sz="1800" b="0" dirty="0">
                <a:latin typeface="Century Gothic" panose="020B0502020202020204" pitchFamily="34" charset="0"/>
              </a:rPr>
              <a:t>L’edizione di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Aprile 2020 </a:t>
            </a:r>
            <a:r>
              <a:rPr lang="it-IT" altLang="ja-JP" sz="1800" b="0" dirty="0">
                <a:latin typeface="Century Gothic" panose="020B0502020202020204" pitchFamily="34" charset="0"/>
              </a:rPr>
              <a:t>incorpora l’analisi delle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imprese del terziario della Toscana </a:t>
            </a:r>
            <a:r>
              <a:rPr lang="it-IT" altLang="ja-JP" sz="1800" b="0" dirty="0">
                <a:latin typeface="Century Gothic" panose="020B0502020202020204" pitchFamily="34" charset="0"/>
              </a:rPr>
              <a:t>con riferimento alle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ricadute economiche </a:t>
            </a:r>
            <a:r>
              <a:rPr lang="it-IT" altLang="ja-JP" sz="1800" b="0" dirty="0">
                <a:latin typeface="Century Gothic" panose="020B0502020202020204" pitchFamily="34" charset="0"/>
              </a:rPr>
              <a:t>a seguito dell’emergenza sanitaria esplosa a causa della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diffusione dell’epidemia da COVID-19</a:t>
            </a:r>
            <a:r>
              <a:rPr lang="it-IT" altLang="ja-JP" sz="1800" b="0" dirty="0">
                <a:latin typeface="Century Gothic" panose="020B0502020202020204" pitchFamily="34" charset="0"/>
              </a:rPr>
              <a:t>.</a:t>
            </a: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altLang="ja-JP" sz="1800" b="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ja-JP" sz="1800" b="0" dirty="0">
                <a:latin typeface="Century Gothic" panose="020B0502020202020204" pitchFamily="34" charset="0"/>
              </a:rPr>
              <a:t>L’osservatorio studia l’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impatto della crisi </a:t>
            </a:r>
            <a:r>
              <a:rPr lang="it-IT" altLang="ja-JP" sz="1800" b="0" dirty="0">
                <a:latin typeface="Century Gothic" panose="020B0502020202020204" pitchFamily="34" charset="0"/>
              </a:rPr>
              <a:t>sulle principali determinanti dell’economia del territorio: dal livello dei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ricavi</a:t>
            </a:r>
            <a:r>
              <a:rPr lang="it-IT" altLang="ja-JP" sz="1800" b="0" dirty="0">
                <a:latin typeface="Century Gothic" panose="020B0502020202020204" pitchFamily="34" charset="0"/>
              </a:rPr>
              <a:t> delle imprese al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fabbisogno finanziario </a:t>
            </a:r>
            <a:r>
              <a:rPr lang="it-IT" altLang="ja-JP" sz="1800" b="0" dirty="0">
                <a:latin typeface="Century Gothic" panose="020B0502020202020204" pitchFamily="34" charset="0"/>
              </a:rPr>
              <a:t>delle stesse, passando per il rapporto con le banche (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domanda e offerta di credito</a:t>
            </a:r>
            <a:r>
              <a:rPr lang="it-IT" altLang="ja-JP" sz="1800" b="0" dirty="0">
                <a:latin typeface="Century Gothic" panose="020B0502020202020204" pitchFamily="34" charset="0"/>
              </a:rPr>
              <a:t>).</a:t>
            </a: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altLang="ja-JP" sz="1800" b="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ja-JP" sz="1800" b="0" dirty="0">
                <a:latin typeface="Century Gothic" panose="020B0502020202020204" pitchFamily="34" charset="0"/>
              </a:rPr>
              <a:t>Uno spazio apposito è dedicato all’analisi dei possibili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effetti della crisi</a:t>
            </a:r>
            <a:r>
              <a:rPr lang="it-IT" altLang="ja-JP" sz="1800" b="0" dirty="0">
                <a:latin typeface="Century Gothic" panose="020B0502020202020204" pitchFamily="34" charset="0"/>
              </a:rPr>
              <a:t>, che ha visto sospesa l’attività di buona parte delle imprese del terziario del territorio. L’impatto è studiato in termini di effetti sul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valore aggiunto </a:t>
            </a:r>
            <a:r>
              <a:rPr lang="it-IT" altLang="ja-JP" sz="1800" b="0" dirty="0">
                <a:latin typeface="Century Gothic" panose="020B0502020202020204" pitchFamily="34" charset="0"/>
              </a:rPr>
              <a:t>del comparto, sui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livelli occupazionali</a:t>
            </a:r>
            <a:r>
              <a:rPr lang="it-IT" altLang="ja-JP" sz="1800" b="0" dirty="0">
                <a:latin typeface="Century Gothic" panose="020B0502020202020204" pitchFamily="34" charset="0"/>
              </a:rPr>
              <a:t>, sul </a:t>
            </a:r>
            <a:r>
              <a:rPr lang="it-IT" altLang="ja-JP" sz="1800" dirty="0">
                <a:solidFill>
                  <a:srgbClr val="203864"/>
                </a:solidFill>
                <a:latin typeface="Century Gothic" panose="020B0502020202020204" pitchFamily="34" charset="0"/>
              </a:rPr>
              <a:t>tessuto imprenditoriale </a:t>
            </a:r>
            <a:r>
              <a:rPr lang="it-IT" altLang="ja-JP" sz="1800" b="0" dirty="0">
                <a:latin typeface="Century Gothic" panose="020B0502020202020204" pitchFamily="34" charset="0"/>
              </a:rPr>
              <a:t>(elaborazioni Format Research su dati Istat e Infocamere </a:t>
            </a:r>
            <a:r>
              <a:rPr lang="it-IT" altLang="ja-JP" sz="1800" b="0" dirty="0" err="1">
                <a:latin typeface="Century Gothic" panose="020B0502020202020204" pitchFamily="34" charset="0"/>
              </a:rPr>
              <a:t>Movimprese</a:t>
            </a:r>
            <a:r>
              <a:rPr lang="it-IT" altLang="ja-JP" sz="1800" b="0" dirty="0">
                <a:latin typeface="Century Gothic" panose="020B0502020202020204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F39B044-E0C9-4336-8C58-AA79B90BD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47" t="18996" r="10198" b="15954"/>
          <a:stretch/>
        </p:blipFill>
        <p:spPr>
          <a:xfrm>
            <a:off x="695400" y="2653472"/>
            <a:ext cx="7754541" cy="3223800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5D409092-8DC5-4657-8D0E-C1DDDFE16FBB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8132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Diffusione del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COVID-19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in Italia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La diffusione del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virus in Italia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, ora in fase di contenimento,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ha raggiunto il suo </a:t>
            </a:r>
            <a:r>
              <a:rPr lang="it-IT" sz="2200" i="1" dirty="0">
                <a:latin typeface="Century Gothic" panose="020B0502020202020204" pitchFamily="34" charset="0"/>
                <a:cs typeface="Arial"/>
              </a:rPr>
              <a:t>plateau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 nella seconda metà di marzo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. </a:t>
            </a:r>
            <a:br>
              <a:rPr lang="it-IT" sz="2200" b="0" dirty="0">
                <a:latin typeface="Century Gothic" panose="020B0502020202020204" pitchFamily="34" charset="0"/>
                <a:cs typeface="Arial"/>
              </a:rPr>
            </a:br>
            <a:r>
              <a:rPr lang="it-IT" sz="2200" b="0" dirty="0">
                <a:latin typeface="Century Gothic" panose="020B0502020202020204" pitchFamily="34" charset="0"/>
                <a:cs typeface="Arial"/>
              </a:rPr>
              <a:t>Il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bilancio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 aggiornato a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fine aprile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è di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205 mila contagiati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, di cui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28 mila vittime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.</a:t>
            </a:r>
            <a:endParaRPr lang="it-IT" sz="22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AF8B6E8-AC27-4186-B701-5E582D9F4352}"/>
              </a:ext>
            </a:extLst>
          </p:cNvPr>
          <p:cNvSpPr/>
          <p:nvPr/>
        </p:nvSpPr>
        <p:spPr bwMode="auto">
          <a:xfrm>
            <a:off x="551385" y="2270194"/>
            <a:ext cx="8064896" cy="3823102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35ACF0B-61E7-4BBD-A8DA-F38BBF74B4DD}"/>
              </a:ext>
            </a:extLst>
          </p:cNvPr>
          <p:cNvSpPr txBox="1"/>
          <p:nvPr/>
        </p:nvSpPr>
        <p:spPr>
          <a:xfrm>
            <a:off x="407368" y="1844824"/>
            <a:ext cx="6077944" cy="5693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Century Gothic" panose="020B0502020202020204" pitchFamily="34" charset="0"/>
              </a:rPr>
              <a:t>Andamento dei casi contagiati da COVID-19 in Italia</a:t>
            </a:r>
            <a:br>
              <a:rPr lang="it-IT" sz="1800" b="1" dirty="0">
                <a:latin typeface="Century Gothic" panose="020B0502020202020204" pitchFamily="34" charset="0"/>
              </a:rPr>
            </a:br>
            <a:r>
              <a:rPr lang="it-IT" sz="1300" b="0" i="1" dirty="0">
                <a:latin typeface="Century Gothic" panose="020B0502020202020204" pitchFamily="34" charset="0"/>
              </a:rPr>
              <a:t>(Curva dei casi registrati fino al 30 aprile 2020)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3AC44A1-C106-401B-A719-D3C6B053750C}"/>
              </a:ext>
            </a:extLst>
          </p:cNvPr>
          <p:cNvSpPr/>
          <p:nvPr/>
        </p:nvSpPr>
        <p:spPr bwMode="auto">
          <a:xfrm>
            <a:off x="623392" y="2564904"/>
            <a:ext cx="360040" cy="26642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95B8D773-CCCD-49E0-9261-373056360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141" y="1756507"/>
            <a:ext cx="778692" cy="778692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FA0FAB1-51AF-4618-A7B9-025A4535F6B8}"/>
              </a:ext>
            </a:extLst>
          </p:cNvPr>
          <p:cNvSpPr txBox="1"/>
          <p:nvPr/>
        </p:nvSpPr>
        <p:spPr>
          <a:xfrm>
            <a:off x="8911456" y="2276872"/>
            <a:ext cx="2980202" cy="265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2800" b="1" u="sng" dirty="0">
                <a:latin typeface="Century Gothic" panose="020B0502020202020204" pitchFamily="34" charset="0"/>
              </a:rPr>
              <a:t>Casi in Italia</a:t>
            </a:r>
            <a:r>
              <a:rPr lang="it-IT" sz="2800" b="1" dirty="0">
                <a:latin typeface="Century Gothic" panose="020B0502020202020204" pitchFamily="34" charset="0"/>
              </a:rPr>
              <a:t>: </a:t>
            </a:r>
            <a:r>
              <a:rPr lang="it-IT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205 mila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it-IT" sz="2800" u="sng" dirty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2800" u="sng" dirty="0">
                <a:latin typeface="Century Gothic" panose="020B0502020202020204" pitchFamily="34" charset="0"/>
              </a:rPr>
              <a:t>Decessi in Italia</a:t>
            </a:r>
            <a:r>
              <a:rPr lang="it-IT" sz="2800" dirty="0">
                <a:latin typeface="Century Gothic" panose="020B0502020202020204" pitchFamily="34" charset="0"/>
              </a:rPr>
              <a:t>: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2800" dirty="0">
                <a:solidFill>
                  <a:srgbClr val="C00000"/>
                </a:solidFill>
                <a:latin typeface="Century Gothic" panose="020B0502020202020204" pitchFamily="34" charset="0"/>
              </a:rPr>
              <a:t>28 mila</a:t>
            </a:r>
            <a:endParaRPr lang="it-IT" sz="1800" b="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2E6891F-2ACA-4A62-A2F0-91D891CA99AB}"/>
              </a:ext>
            </a:extLst>
          </p:cNvPr>
          <p:cNvSpPr txBox="1"/>
          <p:nvPr/>
        </p:nvSpPr>
        <p:spPr>
          <a:xfrm>
            <a:off x="5513762" y="2626130"/>
            <a:ext cx="2634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Plateau </a:t>
            </a:r>
          </a:p>
          <a:p>
            <a:r>
              <a:rPr lang="it-IT" sz="16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(momento di massima diffusione del contagio)</a:t>
            </a:r>
            <a:endParaRPr lang="it-IT" sz="12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05DF3D65-6546-4051-B979-87ECEDC1F70D}"/>
              </a:ext>
            </a:extLst>
          </p:cNvPr>
          <p:cNvSpPr/>
          <p:nvPr/>
        </p:nvSpPr>
        <p:spPr bwMode="auto">
          <a:xfrm rot="492789">
            <a:off x="3645478" y="2995871"/>
            <a:ext cx="1963855" cy="816526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ttangolo 93">
            <a:extLst>
              <a:ext uri="{FF2B5EF4-FFF2-40B4-BE49-F238E27FC236}">
                <a16:creationId xmlns:a16="http://schemas.microsoft.com/office/drawing/2014/main" id="{2FDDBEAB-6BB3-41CA-87FE-F785FBD1F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sz="1000" b="0" dirty="0" err="1">
                <a:latin typeface="Century Gothic" panose="020B0502020202020204" pitchFamily="34" charset="0"/>
              </a:rPr>
              <a:t>Worldometer</a:t>
            </a:r>
            <a:r>
              <a:rPr lang="it-IT" sz="1000" b="0" dirty="0">
                <a:latin typeface="Century Gothic" panose="020B0502020202020204" pitchFamily="34" charset="0"/>
              </a:rPr>
              <a:t>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59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6DBADE01-1F2B-4DCF-BF2B-01FC13BE789C}"/>
              </a:ext>
            </a:extLst>
          </p:cNvPr>
          <p:cNvGrpSpPr/>
          <p:nvPr/>
        </p:nvGrpSpPr>
        <p:grpSpPr>
          <a:xfrm>
            <a:off x="4230993" y="2615703"/>
            <a:ext cx="7107077" cy="3642213"/>
            <a:chOff x="4230993" y="2615703"/>
            <a:chExt cx="7107077" cy="3642213"/>
          </a:xfrm>
        </p:grpSpPr>
        <p:pic>
          <p:nvPicPr>
            <p:cNvPr id="7" name="Immagine 6" descr="Immagine che contiene screenshot&#10;&#10;Descrizione generata automaticamente">
              <a:extLst>
                <a:ext uri="{FF2B5EF4-FFF2-40B4-BE49-F238E27FC236}">
                  <a16:creationId xmlns:a16="http://schemas.microsoft.com/office/drawing/2014/main" id="{B5550FC2-D65F-40E6-837B-575D95EAE4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9" t="12987" r="13567" b="1916"/>
            <a:stretch/>
          </p:blipFill>
          <p:spPr>
            <a:xfrm>
              <a:off x="4230993" y="2615703"/>
              <a:ext cx="7049583" cy="3642213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A74BDA84-B520-4A02-B0D2-40E0776E4A75}"/>
                </a:ext>
              </a:extLst>
            </p:cNvPr>
            <p:cNvSpPr/>
            <p:nvPr/>
          </p:nvSpPr>
          <p:spPr bwMode="auto">
            <a:xfrm>
              <a:off x="11078503" y="2732136"/>
              <a:ext cx="259567" cy="3195373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406D865-6FD7-409C-AA93-EA08641278AD}"/>
              </a:ext>
            </a:extLst>
          </p:cNvPr>
          <p:cNvSpPr txBox="1"/>
          <p:nvPr/>
        </p:nvSpPr>
        <p:spPr>
          <a:xfrm>
            <a:off x="8040216" y="2871955"/>
            <a:ext cx="3724793" cy="87158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2400" b="1" u="sng" dirty="0">
                <a:latin typeface="Century Gothic" panose="020B0502020202020204" pitchFamily="34" charset="0"/>
              </a:rPr>
              <a:t>Casi in Toscana</a:t>
            </a:r>
            <a:r>
              <a:rPr lang="it-IT" sz="2400" b="1" dirty="0">
                <a:latin typeface="Century Gothic" panose="020B0502020202020204" pitchFamily="34" charset="0"/>
              </a:rPr>
              <a:t>: </a:t>
            </a:r>
            <a:r>
              <a:rPr lang="it-IT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9 mila </a:t>
            </a:r>
            <a:br>
              <a:rPr lang="it-IT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2400" b="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(4,4% del totale Italia)</a:t>
            </a:r>
            <a:endParaRPr lang="it-IT" sz="1600" b="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FC1959-14C9-4852-88CB-6A58D8E155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18" t="1955" r="8600" b="2613"/>
          <a:stretch/>
        </p:blipFill>
        <p:spPr>
          <a:xfrm>
            <a:off x="485943" y="1823670"/>
            <a:ext cx="1836720" cy="4738867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5D409092-8DC5-4657-8D0E-C1DDDFE16FBB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614497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Diffusione del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COVID-19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in Toscana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In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Toscana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 il virus ha contagiato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oltre 9 mila persone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 (</a:t>
            </a:r>
            <a:r>
              <a:rPr lang="it-IT" sz="2200" i="1" dirty="0">
                <a:latin typeface="Century Gothic" panose="020B0502020202020204" pitchFamily="34" charset="0"/>
                <a:cs typeface="Arial"/>
              </a:rPr>
              <a:t>al 5^ posto tra le regioni in Italia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).</a:t>
            </a:r>
            <a:endParaRPr lang="it-IT" sz="22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2CE651-C631-427D-AFB1-2AB6C5EBA280}"/>
              </a:ext>
            </a:extLst>
          </p:cNvPr>
          <p:cNvSpPr/>
          <p:nvPr/>
        </p:nvSpPr>
        <p:spPr bwMode="auto">
          <a:xfrm>
            <a:off x="3733483" y="2414526"/>
            <a:ext cx="8110116" cy="381642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0068E37-AB4C-4912-A2E3-FA4B93216BF2}"/>
              </a:ext>
            </a:extLst>
          </p:cNvPr>
          <p:cNvSpPr/>
          <p:nvPr/>
        </p:nvSpPr>
        <p:spPr bwMode="auto">
          <a:xfrm>
            <a:off x="522356" y="2753907"/>
            <a:ext cx="1951253" cy="221274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B20DE78-B40A-4BE9-86A3-EF615FBB57FA}"/>
              </a:ext>
            </a:extLst>
          </p:cNvPr>
          <p:cNvSpPr txBox="1"/>
          <p:nvPr/>
        </p:nvSpPr>
        <p:spPr>
          <a:xfrm>
            <a:off x="349365" y="1260923"/>
            <a:ext cx="329836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u="sng" dirty="0">
                <a:latin typeface="Century Gothic" panose="020B0502020202020204" pitchFamily="34" charset="0"/>
              </a:rPr>
              <a:t>Contagi in Italia per regione</a:t>
            </a:r>
            <a:br>
              <a:rPr lang="it-IT" sz="1800" b="1" dirty="0">
                <a:latin typeface="Century Gothic" panose="020B0502020202020204" pitchFamily="34" charset="0"/>
              </a:rPr>
            </a:br>
            <a:r>
              <a:rPr lang="it-IT" sz="1300" b="0" i="1" dirty="0">
                <a:latin typeface="Century Gothic" panose="020B0502020202020204" pitchFamily="34" charset="0"/>
              </a:rPr>
              <a:t>(Aggiornamento al 30 aprile 2020)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5B106F9-FEBF-47D1-8AAA-9B9CE258CE0A}"/>
              </a:ext>
            </a:extLst>
          </p:cNvPr>
          <p:cNvSpPr txBox="1"/>
          <p:nvPr/>
        </p:nvSpPr>
        <p:spPr>
          <a:xfrm>
            <a:off x="3585942" y="2119071"/>
            <a:ext cx="6974554" cy="5693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Century Gothic" panose="020B0502020202020204" pitchFamily="34" charset="0"/>
              </a:rPr>
              <a:t>Andamento dei contagi da COVID-19 in Toscana</a:t>
            </a:r>
            <a:br>
              <a:rPr lang="it-IT" sz="1800" b="1" dirty="0">
                <a:latin typeface="Century Gothic" panose="020B0502020202020204" pitchFamily="34" charset="0"/>
              </a:rPr>
            </a:br>
            <a:r>
              <a:rPr lang="it-IT" sz="1300" b="0" i="1" dirty="0">
                <a:latin typeface="Century Gothic" panose="020B0502020202020204" pitchFamily="34" charset="0"/>
              </a:rPr>
              <a:t>(Curva dei casi registrati fino al 30 aprile 2020)</a:t>
            </a:r>
          </a:p>
        </p:txBody>
      </p:sp>
      <p:pic>
        <p:nvPicPr>
          <p:cNvPr id="16" name="Elemento grafico 15" descr="Freccia linea, curva oraria">
            <a:extLst>
              <a:ext uri="{FF2B5EF4-FFF2-40B4-BE49-F238E27FC236}">
                <a16:creationId xmlns:a16="http://schemas.microsoft.com/office/drawing/2014/main" id="{8B0B18F8-6D8A-4856-8A05-F9C3BCCBA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431883">
            <a:off x="2539322" y="2248565"/>
            <a:ext cx="914400" cy="914400"/>
          </a:xfrm>
          <a:prstGeom prst="rect">
            <a:avLst/>
          </a:prstGeom>
        </p:spPr>
      </p:pic>
      <p:sp>
        <p:nvSpPr>
          <p:cNvPr id="18" name="Rettangolo 93">
            <a:extLst>
              <a:ext uri="{FF2B5EF4-FFF2-40B4-BE49-F238E27FC236}">
                <a16:creationId xmlns:a16="http://schemas.microsoft.com/office/drawing/2014/main" id="{065E5803-5A44-41C1-BBB5-7C4DABEDB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461" y="6256079"/>
            <a:ext cx="8278396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sz="1000" b="0" dirty="0" err="1">
                <a:latin typeface="Century Gothic" panose="020B0502020202020204" pitchFamily="34" charset="0"/>
              </a:rPr>
              <a:t>Worldometer</a:t>
            </a:r>
            <a:r>
              <a:rPr lang="it-IT" sz="1000" b="0" dirty="0">
                <a:latin typeface="Century Gothic" panose="020B0502020202020204" pitchFamily="34" charset="0"/>
              </a:rPr>
              <a:t>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18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69">
            <a:extLst>
              <a:ext uri="{FF2B5EF4-FFF2-40B4-BE49-F238E27FC236}">
                <a16:creationId xmlns:a16="http://schemas.microsoft.com/office/drawing/2014/main" id="{C94ED799-42AE-4690-A6F6-9F3119009460}"/>
              </a:ext>
            </a:extLst>
          </p:cNvPr>
          <p:cNvSpPr/>
          <p:nvPr/>
        </p:nvSpPr>
        <p:spPr bwMode="auto">
          <a:xfrm>
            <a:off x="601881" y="2706168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699F065-D6B4-4619-A9DF-8C0B4C124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76" y="3193664"/>
            <a:ext cx="6988493" cy="252507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468F75C-A0E6-4273-AA06-878FCEC3E636}"/>
              </a:ext>
            </a:extLst>
          </p:cNvPr>
          <p:cNvSpPr/>
          <p:nvPr/>
        </p:nvSpPr>
        <p:spPr bwMode="auto">
          <a:xfrm>
            <a:off x="4847569" y="2706168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68" name="Text Box 49"/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DDEE5856-F717-412E-9B1E-E7DF8CEB0259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665296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Fiducia Imprese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La crisi sanitaria ha provocato un crollo di fiducia senza precedenti anche presso le imprese del terziario della Toscana: -25 punti l’indicatore di fiducia.</a:t>
            </a:r>
            <a:endParaRPr lang="it-IT" sz="220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30" name="CasellaDiTesto 9">
            <a:extLst>
              <a:ext uri="{FF2B5EF4-FFF2-40B4-BE49-F238E27FC236}">
                <a16:creationId xmlns:a16="http://schemas.microsoft.com/office/drawing/2014/main" id="{9E46AC5A-8274-4BE1-BC34-611000079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5932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A suo giudizio la </a:t>
            </a:r>
            <a:r>
              <a:rPr lang="it-IT" altLang="ja-JP" sz="1700" dirty="0">
                <a:latin typeface="Century Gothic" panose="020B0502020202020204" pitchFamily="34" charset="0"/>
              </a:rPr>
              <a:t>situazione economica generale dell’Italia</a:t>
            </a:r>
            <a:r>
              <a:rPr lang="it-IT" altLang="ja-JP" sz="1700" b="0" dirty="0">
                <a:latin typeface="Century Gothic" panose="020B0502020202020204" pitchFamily="34" charset="0"/>
              </a:rPr>
              <a:t>, a prescindere dalla situazione della Sua impresa e del Suo settore, nei </a:t>
            </a:r>
            <a:r>
              <a:rPr lang="it-IT" altLang="ja-JP" sz="1700" dirty="0">
                <a:latin typeface="Century Gothic" panose="020B0502020202020204" pitchFamily="34" charset="0"/>
              </a:rPr>
              <a:t>primi mesi del 2020</a:t>
            </a:r>
            <a:r>
              <a:rPr lang="it-IT" altLang="ja-JP" sz="1700" b="0" dirty="0">
                <a:latin typeface="Century Gothic" panose="020B0502020202020204" pitchFamily="34" charset="0"/>
              </a:rPr>
              <a:t>, rispetto agli ultimi mesi del 2019, è…?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710C7C4-8F00-4C74-94A9-3F70BF0CE5AF}"/>
              </a:ext>
            </a:extLst>
          </p:cNvPr>
          <p:cNvSpPr txBox="1"/>
          <p:nvPr/>
        </p:nvSpPr>
        <p:spPr>
          <a:xfrm>
            <a:off x="4612213" y="2480408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0977B08C-E3C8-4CC8-8590-DD1FDD21177B}"/>
              </a:ext>
            </a:extLst>
          </p:cNvPr>
          <p:cNvGrpSpPr/>
          <p:nvPr/>
        </p:nvGrpSpPr>
        <p:grpSpPr>
          <a:xfrm>
            <a:off x="5085693" y="5589802"/>
            <a:ext cx="6621385" cy="369332"/>
            <a:chOff x="4924185" y="5575288"/>
            <a:chExt cx="6621385" cy="369332"/>
          </a:xfrm>
        </p:grpSpPr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CC9B4C6D-1ACA-44ED-8C44-979D9A4E2D96}"/>
                </a:ext>
              </a:extLst>
            </p:cNvPr>
            <p:cNvSpPr txBox="1"/>
            <p:nvPr/>
          </p:nvSpPr>
          <p:spPr>
            <a:xfrm>
              <a:off x="492418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95F1075C-B7DC-4E98-B42E-6E5079E03B37}"/>
                </a:ext>
              </a:extLst>
            </p:cNvPr>
            <p:cNvSpPr txBox="1"/>
            <p:nvPr/>
          </p:nvSpPr>
          <p:spPr>
            <a:xfrm>
              <a:off x="6572192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69BE2F7D-5668-466C-BBAB-0EBA7638ABCE}"/>
                </a:ext>
              </a:extLst>
            </p:cNvPr>
            <p:cNvSpPr txBox="1"/>
            <p:nvPr/>
          </p:nvSpPr>
          <p:spPr>
            <a:xfrm>
              <a:off x="823619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E3336FF7-F067-4664-835F-9FE642E18D26}"/>
                </a:ext>
              </a:extLst>
            </p:cNvPr>
            <p:cNvSpPr txBox="1"/>
            <p:nvPr/>
          </p:nvSpPr>
          <p:spPr>
            <a:xfrm>
              <a:off x="9818548" y="5575288"/>
              <a:ext cx="1727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i="1" dirty="0">
                  <a:latin typeface="Century Gothic" panose="020B0502020202020204" pitchFamily="34" charset="0"/>
                </a:rPr>
                <a:t>PREV. GIU ‘20</a:t>
              </a:r>
            </a:p>
          </p:txBody>
        </p:sp>
      </p:grp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7CB83057-5DC9-4574-B8B1-11EA1F6EA2A5}"/>
              </a:ext>
            </a:extLst>
          </p:cNvPr>
          <p:cNvCxnSpPr>
            <a:cxnSpLocks/>
          </p:cNvCxnSpPr>
          <p:nvPr/>
        </p:nvCxnSpPr>
        <p:spPr bwMode="auto">
          <a:xfrm>
            <a:off x="7932485" y="3659538"/>
            <a:ext cx="971827" cy="1045707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A623A22F-5E98-4308-8A3F-F2ECC587F407}"/>
              </a:ext>
            </a:extLst>
          </p:cNvPr>
          <p:cNvSpPr txBox="1"/>
          <p:nvPr/>
        </p:nvSpPr>
        <p:spPr>
          <a:xfrm>
            <a:off x="407366" y="2480408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C667F11E-C4D8-4CF3-8CAB-392CFE6F8FBC}"/>
              </a:ext>
            </a:extLst>
          </p:cNvPr>
          <p:cNvSpPr txBox="1"/>
          <p:nvPr/>
        </p:nvSpPr>
        <p:spPr>
          <a:xfrm rot="20596444">
            <a:off x="8454234" y="3478256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-25 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04A9CF7F-818E-4EEA-B90F-219E5E3FD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97" y="3193664"/>
            <a:ext cx="3173557" cy="2493818"/>
          </a:xfrm>
          <a:prstGeom prst="rect">
            <a:avLst/>
          </a:prstGeom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9C68547-10F7-4772-B680-6AF04338BDD3}"/>
              </a:ext>
            </a:extLst>
          </p:cNvPr>
          <p:cNvSpPr txBox="1"/>
          <p:nvPr/>
        </p:nvSpPr>
        <p:spPr>
          <a:xfrm>
            <a:off x="1240932" y="4065295"/>
            <a:ext cx="1463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0" dirty="0">
                <a:latin typeface="Century Gothic" panose="020B0502020202020204" pitchFamily="34" charset="0"/>
              </a:rPr>
              <a:t>5,5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7F7816D-54DF-4124-B32D-B1F039D8B74D}"/>
              </a:ext>
            </a:extLst>
          </p:cNvPr>
          <p:cNvSpPr txBox="1"/>
          <p:nvPr/>
        </p:nvSpPr>
        <p:spPr>
          <a:xfrm>
            <a:off x="1605760" y="2944525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0,5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1E34D52B-F788-4CD9-9757-DD6E34DE6F32}"/>
              </a:ext>
            </a:extLst>
          </p:cNvPr>
          <p:cNvSpPr txBox="1"/>
          <p:nvPr/>
        </p:nvSpPr>
        <p:spPr>
          <a:xfrm>
            <a:off x="1879278" y="3385412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10,0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4A4D3688-7326-45EF-AB4D-8BC351A0DA46}"/>
              </a:ext>
            </a:extLst>
          </p:cNvPr>
          <p:cNvSpPr txBox="1"/>
          <p:nvPr/>
        </p:nvSpPr>
        <p:spPr>
          <a:xfrm>
            <a:off x="1284496" y="5105650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89,5</a:t>
            </a:r>
          </a:p>
        </p:txBody>
      </p:sp>
      <p:grpSp>
        <p:nvGrpSpPr>
          <p:cNvPr id="11264" name="Gruppo 11263">
            <a:extLst>
              <a:ext uri="{FF2B5EF4-FFF2-40B4-BE49-F238E27FC236}">
                <a16:creationId xmlns:a16="http://schemas.microsoft.com/office/drawing/2014/main" id="{B10538FF-95AE-4398-AF9D-AD7BEE72FA89}"/>
              </a:ext>
            </a:extLst>
          </p:cNvPr>
          <p:cNvGrpSpPr/>
          <p:nvPr/>
        </p:nvGrpSpPr>
        <p:grpSpPr>
          <a:xfrm>
            <a:off x="3343670" y="3193664"/>
            <a:ext cx="1420222" cy="1636059"/>
            <a:chOff x="3257389" y="3145981"/>
            <a:chExt cx="1420222" cy="1636059"/>
          </a:xfrm>
        </p:grpSpPr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id="{BB7BA1F2-6873-4774-A47D-F62A824FC182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7C252BE4-25BA-439C-BFC1-43A654A489EB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9D922C42-318D-464D-B058-8AA1E1333AFB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4FF70B38-5442-4BE2-8D66-7A3F5131A6FD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66" name="Rettangolo 65">
              <a:extLst>
                <a:ext uri="{FF2B5EF4-FFF2-40B4-BE49-F238E27FC236}">
                  <a16:creationId xmlns:a16="http://schemas.microsoft.com/office/drawing/2014/main" id="{03B27163-C6D0-44DC-9AF8-ADAF6C6E8A49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C104224D-FEC4-4C79-9F29-CDFA4DD1EF18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518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FD471371-C3B7-4FE0-8A9C-A28AF6535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177" y="3188425"/>
            <a:ext cx="6983254" cy="253031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51BEFB9-9393-44D7-8538-81572128F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49" y="3185428"/>
            <a:ext cx="3173557" cy="2493818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impresa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Il </a:t>
            </a:r>
            <a:r>
              <a:rPr lang="it-IT" sz="2200" i="1" dirty="0">
                <a:latin typeface="Century Gothic" panose="020B0502020202020204" pitchFamily="34" charset="0"/>
                <a:cs typeface="Arial"/>
              </a:rPr>
              <a:t>sentiment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del terziario della Toscana circa l’andamento della propria attività si è quasi azzerato: l’indicatore congiunturale subisce un tracollo di 30 punti. Solo la distribuzione al dettaglio alimentare regge.</a:t>
            </a:r>
            <a:endParaRPr lang="it-IT" sz="22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38" name="Text Box 49">
            <a:extLst>
              <a:ext uri="{FF2B5EF4-FFF2-40B4-BE49-F238E27FC236}">
                <a16:creationId xmlns:a16="http://schemas.microsoft.com/office/drawing/2014/main" id="{19498146-8CB4-4002-9F36-D1857B5AE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55" name="CasellaDiTesto 9">
            <a:extLst>
              <a:ext uri="{FF2B5EF4-FFF2-40B4-BE49-F238E27FC236}">
                <a16:creationId xmlns:a16="http://schemas.microsoft.com/office/drawing/2014/main" id="{4F633662-1AD4-4145-96EA-BA63F8EA8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5932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Come giudica l’</a:t>
            </a:r>
            <a:r>
              <a:rPr lang="it-IT" altLang="ja-JP" sz="1700" dirty="0">
                <a:latin typeface="Century Gothic" panose="020B0502020202020204" pitchFamily="34" charset="0"/>
              </a:rPr>
              <a:t>andamento economico generale della Sua impresa </a:t>
            </a:r>
            <a:r>
              <a:rPr lang="it-IT" altLang="ja-JP" sz="1700" b="0" dirty="0">
                <a:latin typeface="Century Gothic" panose="020B0502020202020204" pitchFamily="34" charset="0"/>
              </a:rPr>
              <a:t>nei </a:t>
            </a:r>
            <a:r>
              <a:rPr lang="it-IT" altLang="ja-JP" sz="1700" dirty="0">
                <a:latin typeface="Century Gothic" panose="020B0502020202020204" pitchFamily="34" charset="0"/>
              </a:rPr>
              <a:t>primi mesi del 2020</a:t>
            </a:r>
            <a:r>
              <a:rPr lang="it-IT" altLang="ja-JP" sz="1700" b="0" dirty="0">
                <a:latin typeface="Century Gothic" panose="020B0502020202020204" pitchFamily="34" charset="0"/>
              </a:rPr>
              <a:t>, rispetto agli ultimi mesi del 2019…?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025389C-9757-4F5E-A690-25F9111F7C6F}"/>
              </a:ext>
            </a:extLst>
          </p:cNvPr>
          <p:cNvSpPr/>
          <p:nvPr/>
        </p:nvSpPr>
        <p:spPr bwMode="auto">
          <a:xfrm>
            <a:off x="601881" y="2706168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F26D226-B0A7-49A0-ABA6-E0DD67A56BC8}"/>
              </a:ext>
            </a:extLst>
          </p:cNvPr>
          <p:cNvSpPr/>
          <p:nvPr/>
        </p:nvSpPr>
        <p:spPr bwMode="auto">
          <a:xfrm>
            <a:off x="4847569" y="2706168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E7A3619-5A89-4BFC-8CEF-9CA48D16AFDF}"/>
              </a:ext>
            </a:extLst>
          </p:cNvPr>
          <p:cNvSpPr txBox="1"/>
          <p:nvPr/>
        </p:nvSpPr>
        <p:spPr>
          <a:xfrm>
            <a:off x="4612213" y="2480408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A9DBFD28-CBAF-43AD-99A9-DF302DD769B1}"/>
              </a:ext>
            </a:extLst>
          </p:cNvPr>
          <p:cNvGrpSpPr/>
          <p:nvPr/>
        </p:nvGrpSpPr>
        <p:grpSpPr>
          <a:xfrm>
            <a:off x="5085693" y="5589802"/>
            <a:ext cx="6621385" cy="369332"/>
            <a:chOff x="4924185" y="5575288"/>
            <a:chExt cx="6621385" cy="369332"/>
          </a:xfrm>
        </p:grpSpPr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4CDF007D-8A24-470F-8EC3-1CF63D8446D0}"/>
                </a:ext>
              </a:extLst>
            </p:cNvPr>
            <p:cNvSpPr txBox="1"/>
            <p:nvPr/>
          </p:nvSpPr>
          <p:spPr>
            <a:xfrm>
              <a:off x="492418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7E12A553-FD1F-4AE1-9124-02D41CA9298D}"/>
                </a:ext>
              </a:extLst>
            </p:cNvPr>
            <p:cNvSpPr txBox="1"/>
            <p:nvPr/>
          </p:nvSpPr>
          <p:spPr>
            <a:xfrm>
              <a:off x="6572192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72C4C353-B42F-4643-85C6-FD458CF09F23}"/>
                </a:ext>
              </a:extLst>
            </p:cNvPr>
            <p:cNvSpPr txBox="1"/>
            <p:nvPr/>
          </p:nvSpPr>
          <p:spPr>
            <a:xfrm>
              <a:off x="823619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593C6B0E-0599-4BF5-9E42-FEA9BBED890D}"/>
                </a:ext>
              </a:extLst>
            </p:cNvPr>
            <p:cNvSpPr txBox="1"/>
            <p:nvPr/>
          </p:nvSpPr>
          <p:spPr>
            <a:xfrm>
              <a:off x="9818548" y="5575288"/>
              <a:ext cx="1727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i="1" dirty="0">
                  <a:latin typeface="Century Gothic" panose="020B0502020202020204" pitchFamily="34" charset="0"/>
                </a:rPr>
                <a:t>PREV. GIU ‘20</a:t>
              </a:r>
            </a:p>
          </p:txBody>
        </p:sp>
      </p:grp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AF89460E-5FBA-44EA-BBD3-439A3E4868F9}"/>
              </a:ext>
            </a:extLst>
          </p:cNvPr>
          <p:cNvCxnSpPr>
            <a:cxnSpLocks/>
          </p:cNvCxnSpPr>
          <p:nvPr/>
        </p:nvCxnSpPr>
        <p:spPr bwMode="auto">
          <a:xfrm>
            <a:off x="8033155" y="3546374"/>
            <a:ext cx="971827" cy="1045707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A5043928-2A61-437C-8525-C53E20F2410C}"/>
              </a:ext>
            </a:extLst>
          </p:cNvPr>
          <p:cNvSpPr txBox="1"/>
          <p:nvPr/>
        </p:nvSpPr>
        <p:spPr>
          <a:xfrm>
            <a:off x="407366" y="2480408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1DF205F3-5133-4C1B-BEA3-C5A77D1A5E84}"/>
              </a:ext>
            </a:extLst>
          </p:cNvPr>
          <p:cNvSpPr txBox="1"/>
          <p:nvPr/>
        </p:nvSpPr>
        <p:spPr>
          <a:xfrm rot="20596444">
            <a:off x="8554904" y="3365092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-30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DB1FB14F-0138-47FF-937B-B8ED10E8074B}"/>
              </a:ext>
            </a:extLst>
          </p:cNvPr>
          <p:cNvSpPr txBox="1"/>
          <p:nvPr/>
        </p:nvSpPr>
        <p:spPr>
          <a:xfrm>
            <a:off x="1240932" y="4087066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11,8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D8A18380-3BC2-48DF-B3AC-0B6B0A0D63EC}"/>
              </a:ext>
            </a:extLst>
          </p:cNvPr>
          <p:cNvSpPr txBox="1"/>
          <p:nvPr/>
        </p:nvSpPr>
        <p:spPr>
          <a:xfrm>
            <a:off x="1605760" y="2944525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2,3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1D3FA797-9C5E-42F1-92DF-A626673D96A6}"/>
              </a:ext>
            </a:extLst>
          </p:cNvPr>
          <p:cNvSpPr txBox="1"/>
          <p:nvPr/>
        </p:nvSpPr>
        <p:spPr>
          <a:xfrm>
            <a:off x="2220374" y="3560034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19,0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0881D53C-DF11-4552-83B5-E43B79DDF526}"/>
              </a:ext>
            </a:extLst>
          </p:cNvPr>
          <p:cNvSpPr txBox="1"/>
          <p:nvPr/>
        </p:nvSpPr>
        <p:spPr>
          <a:xfrm>
            <a:off x="1284496" y="5105650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78,7</a:t>
            </a: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E070109-A384-430B-9934-F2C39B7F1B74}"/>
              </a:ext>
            </a:extLst>
          </p:cNvPr>
          <p:cNvGrpSpPr/>
          <p:nvPr/>
        </p:nvGrpSpPr>
        <p:grpSpPr>
          <a:xfrm>
            <a:off x="3343670" y="3193664"/>
            <a:ext cx="1420222" cy="1636059"/>
            <a:chOff x="3257389" y="3145981"/>
            <a:chExt cx="1420222" cy="1636059"/>
          </a:xfrm>
        </p:grpSpPr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E81FC091-BEEA-4289-B1E7-E7A2EA03422B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1B9BE2F0-4BC0-4A3F-BF04-49ECF505BAC5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Migliorato</a:t>
              </a:r>
            </a:p>
          </p:txBody>
        </p:sp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id="{0065F642-3E89-4DE4-8CAF-A0CBA8A59614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09F6A942-B2AB-46B4-B68D-C724B27B9045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Invariato</a:t>
              </a:r>
            </a:p>
          </p:txBody>
        </p: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A444E72C-A0E7-4E0C-AC49-CC260C4220B5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06BF37DB-D021-4986-BCCF-DB4EF85253FE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397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1">
            <a:extLst>
              <a:ext uri="{FF2B5EF4-FFF2-40B4-BE49-F238E27FC236}">
                <a16:creationId xmlns:a16="http://schemas.microsoft.com/office/drawing/2014/main" id="{D85BBF01-8077-44E7-B6D2-D0940C37EFF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impresa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Analisi per settore e provincia</a:t>
            </a:r>
            <a:endParaRPr lang="it-IT" sz="2200" b="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017A27BF-FFB1-4D79-83B1-7A83B212B2B4}"/>
              </a:ext>
            </a:extLst>
          </p:cNvPr>
          <p:cNvSpPr/>
          <p:nvPr/>
        </p:nvSpPr>
        <p:spPr bwMode="auto">
          <a:xfrm>
            <a:off x="522480" y="4043327"/>
            <a:ext cx="10038016" cy="2316230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83370D76-945D-4271-A547-1C4AFD14B06A}"/>
              </a:ext>
            </a:extLst>
          </p:cNvPr>
          <p:cNvSpPr/>
          <p:nvPr/>
        </p:nvSpPr>
        <p:spPr bwMode="auto">
          <a:xfrm>
            <a:off x="522480" y="1236687"/>
            <a:ext cx="10038016" cy="217054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A30A6DF4-F40F-40CA-ADDD-42DD7D6D2CC4}"/>
              </a:ext>
            </a:extLst>
          </p:cNvPr>
          <p:cNvSpPr txBox="1"/>
          <p:nvPr/>
        </p:nvSpPr>
        <p:spPr>
          <a:xfrm>
            <a:off x="407368" y="3839277"/>
            <a:ext cx="6264696" cy="3072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PROVINCIA</a:t>
            </a:r>
            <a:endParaRPr lang="en-US" sz="14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2B319E75-D519-4A5F-9835-4B9887D069B3}"/>
              </a:ext>
            </a:extLst>
          </p:cNvPr>
          <p:cNvSpPr txBox="1"/>
          <p:nvPr/>
        </p:nvSpPr>
        <p:spPr>
          <a:xfrm>
            <a:off x="407368" y="1087187"/>
            <a:ext cx="626469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SETTORE DI ATTIVIT</a:t>
            </a:r>
            <a:r>
              <a:rPr lang="it-IT" sz="14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À</a:t>
            </a:r>
            <a:r>
              <a:rPr lang="en-US" sz="1400" u="sng" cap="small" dirty="0">
                <a:solidFill>
                  <a:schemeClr val="bg1"/>
                </a:solidFill>
                <a:latin typeface="Century Gothic" panose="020B0502020202020204" pitchFamily="34" charset="0"/>
              </a:rPr>
              <a:t> ECONOMICA</a:t>
            </a:r>
            <a:endParaRPr lang="en-US" sz="14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00FB2BC7-5DAD-4236-A247-AA51AFEC7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1392167"/>
            <a:ext cx="1881385" cy="291260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DC18F622-C3B6-430A-8E23-49F4544AC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4224555"/>
            <a:ext cx="1881385" cy="291260"/>
          </a:xfrm>
          <a:prstGeom prst="rect">
            <a:avLst/>
          </a:prstGeom>
        </p:spPr>
      </p:pic>
      <p:grpSp>
        <p:nvGrpSpPr>
          <p:cNvPr id="54" name="Gruppo 53">
            <a:extLst>
              <a:ext uri="{FF2B5EF4-FFF2-40B4-BE49-F238E27FC236}">
                <a16:creationId xmlns:a16="http://schemas.microsoft.com/office/drawing/2014/main" id="{32AE81ED-0827-40EC-A923-F68EB2983555}"/>
              </a:ext>
            </a:extLst>
          </p:cNvPr>
          <p:cNvGrpSpPr/>
          <p:nvPr/>
        </p:nvGrpSpPr>
        <p:grpSpPr>
          <a:xfrm>
            <a:off x="724428" y="2842001"/>
            <a:ext cx="9447000" cy="553998"/>
            <a:chOff x="724428" y="2817213"/>
            <a:chExt cx="9447000" cy="553998"/>
          </a:xfrm>
        </p:grpSpPr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CBB73F57-5703-4AB9-9D49-B1D746181190}"/>
                </a:ext>
              </a:extLst>
            </p:cNvPr>
            <p:cNvSpPr txBox="1"/>
            <p:nvPr/>
          </p:nvSpPr>
          <p:spPr>
            <a:xfrm>
              <a:off x="724428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FOOD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4269B238-EF89-4DC4-B216-F31DA3B97420}"/>
                </a:ext>
              </a:extLst>
            </p:cNvPr>
            <p:cNvSpPr txBox="1"/>
            <p:nvPr/>
          </p:nvSpPr>
          <p:spPr>
            <a:xfrm>
              <a:off x="2108126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NO FOOD</a:t>
              </a: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36875234-9D25-439E-A09D-61406392AFB6}"/>
                </a:ext>
              </a:extLst>
            </p:cNvPr>
            <p:cNvSpPr txBox="1"/>
            <p:nvPr/>
          </p:nvSpPr>
          <p:spPr>
            <a:xfrm>
              <a:off x="3503797" y="2817213"/>
              <a:ext cx="128592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Ristorazione</a:t>
              </a: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33972F1B-8131-4D0E-803F-DFC7D0D28736}"/>
                </a:ext>
              </a:extLst>
            </p:cNvPr>
            <p:cNvSpPr txBox="1"/>
            <p:nvPr/>
          </p:nvSpPr>
          <p:spPr>
            <a:xfrm>
              <a:off x="4969710" y="2817213"/>
              <a:ext cx="113204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Ricezione 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turistica</a:t>
              </a: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AF9152C6-51B0-41C8-8135-D5F7DD305290}"/>
                </a:ext>
              </a:extLst>
            </p:cNvPr>
            <p:cNvSpPr txBox="1"/>
            <p:nvPr/>
          </p:nvSpPr>
          <p:spPr>
            <a:xfrm>
              <a:off x="6365047" y="2817213"/>
              <a:ext cx="112883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Trasporti e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logistica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157ABDD0-1FC8-41AF-B43B-A3F6098A461A}"/>
                </a:ext>
              </a:extLst>
            </p:cNvPr>
            <p:cNvSpPr txBox="1"/>
            <p:nvPr/>
          </p:nvSpPr>
          <p:spPr>
            <a:xfrm>
              <a:off x="7852658" y="2817213"/>
              <a:ext cx="9236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Imprese</a:t>
              </a: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DD17EA9E-3F8E-4BA3-BCAF-B1EBCA8CA7C8}"/>
                </a:ext>
              </a:extLst>
            </p:cNvPr>
            <p:cNvSpPr txBox="1"/>
            <p:nvPr/>
          </p:nvSpPr>
          <p:spPr>
            <a:xfrm>
              <a:off x="9239763" y="2817213"/>
              <a:ext cx="9316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Persona</a:t>
              </a:r>
            </a:p>
          </p:txBody>
        </p: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C615B93D-47DD-4956-8DFE-2679C9220313}"/>
              </a:ext>
            </a:extLst>
          </p:cNvPr>
          <p:cNvGrpSpPr/>
          <p:nvPr/>
        </p:nvGrpSpPr>
        <p:grpSpPr>
          <a:xfrm>
            <a:off x="808094" y="5783493"/>
            <a:ext cx="9457988" cy="564922"/>
            <a:chOff x="808094" y="5783493"/>
            <a:chExt cx="9457988" cy="564922"/>
          </a:xfrm>
        </p:grpSpPr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7B8DA16E-DA97-4444-9267-EF5D299F7BB0}"/>
                </a:ext>
              </a:extLst>
            </p:cNvPr>
            <p:cNvSpPr txBox="1"/>
            <p:nvPr/>
          </p:nvSpPr>
          <p:spPr>
            <a:xfrm>
              <a:off x="808094" y="5794417"/>
              <a:ext cx="90922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Massa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Carrara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034328B5-FB53-4058-9C15-548100FF71E8}"/>
                </a:ext>
              </a:extLst>
            </p:cNvPr>
            <p:cNvSpPr txBox="1"/>
            <p:nvPr/>
          </p:nvSpPr>
          <p:spPr>
            <a:xfrm>
              <a:off x="1827803" y="5794417"/>
              <a:ext cx="77136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Lucca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8E9D64B3-F83A-4E46-92D0-81E2BA7E6DB4}"/>
                </a:ext>
              </a:extLst>
            </p:cNvPr>
            <p:cNvSpPr txBox="1"/>
            <p:nvPr/>
          </p:nvSpPr>
          <p:spPr>
            <a:xfrm>
              <a:off x="2785678" y="5794417"/>
              <a:ext cx="77457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Pistoia</a:t>
              </a: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4B4B22DF-47ED-47AC-87EC-A1A95A805F95}"/>
                </a:ext>
              </a:extLst>
            </p:cNvPr>
            <p:cNvSpPr txBox="1"/>
            <p:nvPr/>
          </p:nvSpPr>
          <p:spPr>
            <a:xfrm>
              <a:off x="3714525" y="5794417"/>
              <a:ext cx="82266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Firenze</a:t>
              </a: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392F36C7-FC3F-4F4D-B6E4-07191514C53D}"/>
                </a:ext>
              </a:extLst>
            </p:cNvPr>
            <p:cNvSpPr txBox="1"/>
            <p:nvPr/>
          </p:nvSpPr>
          <p:spPr>
            <a:xfrm>
              <a:off x="4665705" y="5794417"/>
              <a:ext cx="8467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Livorno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104EB604-6769-49E7-8441-C56F6C67B020}"/>
                </a:ext>
              </a:extLst>
            </p:cNvPr>
            <p:cNvSpPr txBox="1"/>
            <p:nvPr/>
          </p:nvSpPr>
          <p:spPr>
            <a:xfrm>
              <a:off x="5767034" y="5794417"/>
              <a:ext cx="54373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Pisa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00C1826D-9ADC-43A2-8AD8-E25183B88D6F}"/>
                </a:ext>
              </a:extLst>
            </p:cNvPr>
            <p:cNvSpPr txBox="1"/>
            <p:nvPr/>
          </p:nvSpPr>
          <p:spPr>
            <a:xfrm>
              <a:off x="6595969" y="5794417"/>
              <a:ext cx="80022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Arezzo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3BEBEF72-C2F6-4359-9A62-A3F138C61318}"/>
                </a:ext>
              </a:extLst>
            </p:cNvPr>
            <p:cNvSpPr txBox="1"/>
            <p:nvPr/>
          </p:nvSpPr>
          <p:spPr>
            <a:xfrm>
              <a:off x="7557369" y="5805341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Siena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A1E8B82D-9EDE-4609-AEBC-65AD8D87E06A}"/>
                </a:ext>
              </a:extLst>
            </p:cNvPr>
            <p:cNvSpPr txBox="1"/>
            <p:nvPr/>
          </p:nvSpPr>
          <p:spPr>
            <a:xfrm>
              <a:off x="8415209" y="5783493"/>
              <a:ext cx="100540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Grosseto</a:t>
              </a:r>
            </a:p>
          </p:txBody>
        </p: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1A59BC2D-310B-4C7C-8717-994FF0B70F6C}"/>
                </a:ext>
              </a:extLst>
            </p:cNvPr>
            <p:cNvSpPr txBox="1"/>
            <p:nvPr/>
          </p:nvSpPr>
          <p:spPr>
            <a:xfrm>
              <a:off x="9465862" y="5794417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Prato</a:t>
              </a:r>
            </a:p>
          </p:txBody>
        </p:sp>
      </p:grpSp>
      <p:pic>
        <p:nvPicPr>
          <p:cNvPr id="74" name="Immagine 73">
            <a:extLst>
              <a:ext uri="{FF2B5EF4-FFF2-40B4-BE49-F238E27FC236}">
                <a16:creationId xmlns:a16="http://schemas.microsoft.com/office/drawing/2014/main" id="{D0A45161-DC58-47C5-9D87-4B54D070C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22" y="1158612"/>
            <a:ext cx="9507682" cy="1788103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A0BB6A84-1F4A-4D1D-84BB-75933B23C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32" y="4139968"/>
            <a:ext cx="9512012" cy="178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8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B438258-0198-466A-9FA9-8C12D6657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41" y="3176812"/>
            <a:ext cx="8591550" cy="3017520"/>
          </a:xfrm>
          <a:prstGeom prst="rect">
            <a:avLst/>
          </a:prstGeom>
        </p:spPr>
      </p:pic>
      <p:sp>
        <p:nvSpPr>
          <p:cNvPr id="28" name="Text Box 49">
            <a:extLst>
              <a:ext uri="{FF2B5EF4-FFF2-40B4-BE49-F238E27FC236}">
                <a16:creationId xmlns:a16="http://schemas.microsoft.com/office/drawing/2014/main" id="{2A3D811C-EB20-489B-B935-09A96807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impresa 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crisi economica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è destinata 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proiettarsi nel medio-lungo periodo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: il 29% delle imprese del terziario identifica i primi mesi del 2020 come quelli più difficili per l’andamento della propria attività, ma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il 35% è ancor più preoccupato in vista dei mesi di maggio e giugno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18" name="CasellaDiTesto 9">
            <a:extLst>
              <a:ext uri="{FF2B5EF4-FFF2-40B4-BE49-F238E27FC236}">
                <a16:creationId xmlns:a16="http://schemas.microsoft.com/office/drawing/2014/main" id="{0A9EDB0E-440D-41F6-87EC-7F9928AF9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772816"/>
            <a:ext cx="11593288" cy="6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1700" u="sng" dirty="0">
                <a:latin typeface="Century Gothic" panose="020B0502020202020204" pitchFamily="34" charset="0"/>
              </a:rPr>
              <a:t>Impatto dell’emergenza sanitaria COVID-19 sull’andamento economico delle imprese </a:t>
            </a:r>
            <a:br>
              <a:rPr lang="it-IT" altLang="ja-JP" sz="1700" b="0" dirty="0">
                <a:latin typeface="Century Gothic" panose="020B0502020202020204" pitchFamily="34" charset="0"/>
              </a:rPr>
            </a:br>
            <a:r>
              <a:rPr lang="it-IT" altLang="ja-JP" sz="1700" b="0" i="1" dirty="0">
                <a:latin typeface="Century Gothic" panose="020B0502020202020204" pitchFamily="34" charset="0"/>
              </a:rPr>
              <a:t>(PROIEZIONE TEMPORALE)</a:t>
            </a:r>
          </a:p>
        </p:txBody>
      </p:sp>
      <p:sp>
        <p:nvSpPr>
          <p:cNvPr id="23" name="Text Box 49">
            <a:extLst>
              <a:ext uri="{FF2B5EF4-FFF2-40B4-BE49-F238E27FC236}">
                <a16:creationId xmlns:a16="http://schemas.microsoft.com/office/drawing/2014/main" id="{00CAFFBA-FADC-4246-8C99-332E84C8C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641" y="3780963"/>
            <a:ext cx="2226508" cy="1894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1800" b="0" i="1" dirty="0">
                <a:latin typeface="Century Gothic" panose="020B0502020202020204" pitchFamily="34" charset="0"/>
              </a:rPr>
              <a:t>Imprese che </a:t>
            </a:r>
            <a:r>
              <a:rPr lang="it-IT" altLang="it-IT" sz="1800" i="1" u="sng" dirty="0">
                <a:latin typeface="Century Gothic" panose="020B0502020202020204" pitchFamily="34" charset="0"/>
              </a:rPr>
              <a:t>non ravvisano alcun impatto</a:t>
            </a:r>
            <a:r>
              <a:rPr lang="it-IT" altLang="it-IT" sz="1800" b="0" i="1" dirty="0">
                <a:latin typeface="Century Gothic" panose="020B0502020202020204" pitchFamily="34" charset="0"/>
              </a:rPr>
              <a:t> della crisi sull’andamento della propria attività: </a:t>
            </a:r>
            <a:r>
              <a:rPr lang="it-IT" altLang="it-IT" sz="1800" i="1" dirty="0">
                <a:latin typeface="Century Gothic" panose="020B0502020202020204" pitchFamily="34" charset="0"/>
              </a:rPr>
              <a:t>4%</a:t>
            </a:r>
          </a:p>
        </p:txBody>
      </p:sp>
      <p:pic>
        <p:nvPicPr>
          <p:cNvPr id="24" name="Elemento grafico 23" descr="Professore">
            <a:extLst>
              <a:ext uri="{FF2B5EF4-FFF2-40B4-BE49-F238E27FC236}">
                <a16:creationId xmlns:a16="http://schemas.microsoft.com/office/drawing/2014/main" id="{5FE5D029-1B34-4890-8343-843B7F57B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8898" y="3077727"/>
            <a:ext cx="687003" cy="687003"/>
          </a:xfrm>
          <a:prstGeom prst="rect">
            <a:avLst/>
          </a:prstGeom>
        </p:spPr>
      </p:pic>
      <p:pic>
        <p:nvPicPr>
          <p:cNvPr id="26" name="Elemento grafico 25" descr="Freccia linea, curva oraria">
            <a:extLst>
              <a:ext uri="{FF2B5EF4-FFF2-40B4-BE49-F238E27FC236}">
                <a16:creationId xmlns:a16="http://schemas.microsoft.com/office/drawing/2014/main" id="{B33A162E-96AB-4DC5-A94F-FD3FEF841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182278">
            <a:off x="3622564" y="2801489"/>
            <a:ext cx="831273" cy="831273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E95D741-4C40-491F-BC97-ADB6154706AF}"/>
              </a:ext>
            </a:extLst>
          </p:cNvPr>
          <p:cNvSpPr/>
          <p:nvPr/>
        </p:nvSpPr>
        <p:spPr>
          <a:xfrm>
            <a:off x="4367808" y="2422400"/>
            <a:ext cx="3879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it-IT" altLang="it-IT" sz="1600" b="0" dirty="0">
                <a:latin typeface="Century Gothic" panose="020B0502020202020204" pitchFamily="34" charset="0"/>
              </a:rPr>
              <a:t>Imprese che identificano il secondo trimestre come il </a:t>
            </a:r>
            <a:r>
              <a:rPr lang="it-IT" altLang="it-IT" sz="1600" u="sng" dirty="0">
                <a:latin typeface="Century Gothic" panose="020B0502020202020204" pitchFamily="34" charset="0"/>
              </a:rPr>
              <a:t>periodo di massimo impatto della crisi sull’andamento della propria attività</a:t>
            </a:r>
            <a:r>
              <a:rPr lang="it-IT" altLang="it-IT" sz="1600" b="0" dirty="0">
                <a:latin typeface="Century Gothic" panose="020B0502020202020204" pitchFamily="34" charset="0"/>
              </a:rPr>
              <a:t>.</a:t>
            </a:r>
            <a:endParaRPr lang="it-IT" altLang="it-IT" sz="1600" b="0" u="sn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3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AD420AB-A8B1-4C23-8093-61B62831D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615" y="3188425"/>
            <a:ext cx="6983254" cy="253031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4F91A9A-C32A-4610-9BDD-4916E8067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20" y="3184903"/>
            <a:ext cx="3177886" cy="2493818"/>
          </a:xfrm>
          <a:prstGeom prst="rect">
            <a:avLst/>
          </a:prstGeom>
        </p:spPr>
      </p:pic>
      <p:sp>
        <p:nvSpPr>
          <p:cNvPr id="51" name="CasellaDiTesto 9">
            <a:extLst>
              <a:ext uri="{FF2B5EF4-FFF2-40B4-BE49-F238E27FC236}">
                <a16:creationId xmlns:a16="http://schemas.microsoft.com/office/drawing/2014/main" id="{6ED7ABF7-4454-4371-B702-578821897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Tenuto conto dei fattori stagionali, nei </a:t>
            </a:r>
            <a:r>
              <a:rPr lang="it-IT" altLang="ja-JP" sz="1700" dirty="0">
                <a:latin typeface="Century Gothic" panose="020B0502020202020204" pitchFamily="34" charset="0"/>
              </a:rPr>
              <a:t>primi mesi del 2020</a:t>
            </a:r>
            <a:r>
              <a:rPr lang="it-IT" altLang="ja-JP" sz="1700" b="0" dirty="0">
                <a:latin typeface="Century Gothic" panose="020B0502020202020204" pitchFamily="34" charset="0"/>
              </a:rPr>
              <a:t>, i </a:t>
            </a:r>
            <a:r>
              <a:rPr lang="it-IT" altLang="ja-JP" sz="1700" dirty="0">
                <a:latin typeface="Century Gothic" panose="020B0502020202020204" pitchFamily="34" charset="0"/>
              </a:rPr>
              <a:t>ricavi</a:t>
            </a:r>
            <a:r>
              <a:rPr lang="it-IT" altLang="ja-JP" sz="1700" b="0" dirty="0">
                <a:latin typeface="Century Gothic" panose="020B0502020202020204" pitchFamily="34" charset="0"/>
              </a:rPr>
              <a:t> della Sua impresa rispetto agli ultimi mesi del 2019…?</a:t>
            </a: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55E5B3C8-897A-430C-A341-28DEE6800EB6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dei ricavi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Alla base del tracollo della fiducia c’è la riduzione fortissima dei ricavi delle imprese del terziario della Toscana, che in alcuni comparti sono stati di fatto azzerati.</a:t>
            </a:r>
            <a:endParaRPr lang="it-IT" sz="22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8" name="Text Box 49">
            <a:extLst>
              <a:ext uri="{FF2B5EF4-FFF2-40B4-BE49-F238E27FC236}">
                <a16:creationId xmlns:a16="http://schemas.microsoft.com/office/drawing/2014/main" id="{2DCFBE44-08CA-4F33-9B9B-DC68C4F3F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377EEE8-0586-4950-B07A-7FA6191CE081}"/>
              </a:ext>
            </a:extLst>
          </p:cNvPr>
          <p:cNvSpPr/>
          <p:nvPr/>
        </p:nvSpPr>
        <p:spPr bwMode="auto">
          <a:xfrm>
            <a:off x="601881" y="2706168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703BFAF-555C-4CF0-A1FB-CF918F2BAA12}"/>
              </a:ext>
            </a:extLst>
          </p:cNvPr>
          <p:cNvSpPr/>
          <p:nvPr/>
        </p:nvSpPr>
        <p:spPr bwMode="auto">
          <a:xfrm>
            <a:off x="4847569" y="2706168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F2E087A-207A-4E7F-921C-0014A5DA56F3}"/>
              </a:ext>
            </a:extLst>
          </p:cNvPr>
          <p:cNvSpPr txBox="1"/>
          <p:nvPr/>
        </p:nvSpPr>
        <p:spPr>
          <a:xfrm>
            <a:off x="4612213" y="2480408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596AA939-A6EA-426B-9E9F-8BDBF3B8FA58}"/>
              </a:ext>
            </a:extLst>
          </p:cNvPr>
          <p:cNvGrpSpPr/>
          <p:nvPr/>
        </p:nvGrpSpPr>
        <p:grpSpPr>
          <a:xfrm>
            <a:off x="5085693" y="5589802"/>
            <a:ext cx="6621385" cy="369332"/>
            <a:chOff x="4924185" y="5575288"/>
            <a:chExt cx="6621385" cy="369332"/>
          </a:xfrm>
        </p:grpSpPr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96A9222D-55D2-426C-B7AE-99C09DC53533}"/>
                </a:ext>
              </a:extLst>
            </p:cNvPr>
            <p:cNvSpPr txBox="1"/>
            <p:nvPr/>
          </p:nvSpPr>
          <p:spPr>
            <a:xfrm>
              <a:off x="492418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F42ACA14-388E-4269-8512-A2CAC10028D5}"/>
                </a:ext>
              </a:extLst>
            </p:cNvPr>
            <p:cNvSpPr txBox="1"/>
            <p:nvPr/>
          </p:nvSpPr>
          <p:spPr>
            <a:xfrm>
              <a:off x="6572192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245A6609-3F67-41E8-ABCF-8D20BFE6FD66}"/>
                </a:ext>
              </a:extLst>
            </p:cNvPr>
            <p:cNvSpPr txBox="1"/>
            <p:nvPr/>
          </p:nvSpPr>
          <p:spPr>
            <a:xfrm>
              <a:off x="823619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DD9BCE54-CB23-4008-9DF6-80E7AFD987FA}"/>
                </a:ext>
              </a:extLst>
            </p:cNvPr>
            <p:cNvSpPr txBox="1"/>
            <p:nvPr/>
          </p:nvSpPr>
          <p:spPr>
            <a:xfrm>
              <a:off x="9818548" y="5575288"/>
              <a:ext cx="1727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i="1" dirty="0">
                  <a:latin typeface="Century Gothic" panose="020B0502020202020204" pitchFamily="34" charset="0"/>
                </a:rPr>
                <a:t>PREV. GIU ‘20</a:t>
              </a:r>
            </a:p>
          </p:txBody>
        </p:sp>
      </p:grp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BED2F60C-BCFD-4298-8F1E-CCE275DF5A6E}"/>
              </a:ext>
            </a:extLst>
          </p:cNvPr>
          <p:cNvCxnSpPr>
            <a:cxnSpLocks/>
          </p:cNvCxnSpPr>
          <p:nvPr/>
        </p:nvCxnSpPr>
        <p:spPr bwMode="auto">
          <a:xfrm>
            <a:off x="8033155" y="3546374"/>
            <a:ext cx="971827" cy="1045707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4A424AE6-416B-46B1-931D-130BA772612F}"/>
              </a:ext>
            </a:extLst>
          </p:cNvPr>
          <p:cNvSpPr txBox="1"/>
          <p:nvPr/>
        </p:nvSpPr>
        <p:spPr>
          <a:xfrm>
            <a:off x="407366" y="2480408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A7F8E0DE-051B-414F-A1CE-2F469EE52142}"/>
              </a:ext>
            </a:extLst>
          </p:cNvPr>
          <p:cNvSpPr txBox="1"/>
          <p:nvPr/>
        </p:nvSpPr>
        <p:spPr>
          <a:xfrm rot="20596444">
            <a:off x="8554904" y="3365092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-26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815BAE91-027F-4924-9E95-0BF58EC915A1}"/>
              </a:ext>
            </a:extLst>
          </p:cNvPr>
          <p:cNvSpPr txBox="1"/>
          <p:nvPr/>
        </p:nvSpPr>
        <p:spPr>
          <a:xfrm>
            <a:off x="1240932" y="4087066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12,5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46C0770-47E5-415C-AF78-D8360C4B3509}"/>
              </a:ext>
            </a:extLst>
          </p:cNvPr>
          <p:cNvSpPr txBox="1"/>
          <p:nvPr/>
        </p:nvSpPr>
        <p:spPr>
          <a:xfrm>
            <a:off x="1805369" y="2952432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4,0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0396CA24-3BFD-4D07-B821-8A34D362FA19}"/>
              </a:ext>
            </a:extLst>
          </p:cNvPr>
          <p:cNvSpPr txBox="1"/>
          <p:nvPr/>
        </p:nvSpPr>
        <p:spPr>
          <a:xfrm>
            <a:off x="2220374" y="3560034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17,0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C6D210BA-BE32-433C-8E19-9C7DCB02E7B3}"/>
              </a:ext>
            </a:extLst>
          </p:cNvPr>
          <p:cNvSpPr txBox="1"/>
          <p:nvPr/>
        </p:nvSpPr>
        <p:spPr>
          <a:xfrm>
            <a:off x="1284496" y="5105650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79,0</a:t>
            </a:r>
          </a:p>
        </p:txBody>
      </p: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BCAAA098-1BE4-4047-976D-813C7DBF65B2}"/>
              </a:ext>
            </a:extLst>
          </p:cNvPr>
          <p:cNvGrpSpPr/>
          <p:nvPr/>
        </p:nvGrpSpPr>
        <p:grpSpPr>
          <a:xfrm>
            <a:off x="3343670" y="3193664"/>
            <a:ext cx="1420222" cy="1636059"/>
            <a:chOff x="3257389" y="3145981"/>
            <a:chExt cx="1420222" cy="1636059"/>
          </a:xfrm>
        </p:grpSpPr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id="{835DC247-1677-43FF-9333-49A74E5C8884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8CC114D0-6ADB-402A-BEB8-EA49E74BBC7F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Migliorati</a:t>
              </a:r>
            </a:p>
          </p:txBody>
        </p: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B7E3FD2B-8E43-4CAF-850A-685267117561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312A9215-9626-4363-8999-674F7F55BB22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Invariati</a:t>
              </a:r>
            </a:p>
          </p:txBody>
        </p:sp>
        <p:sp>
          <p:nvSpPr>
            <p:cNvPr id="66" name="Rettangolo 65">
              <a:extLst>
                <a:ext uri="{FF2B5EF4-FFF2-40B4-BE49-F238E27FC236}">
                  <a16:creationId xmlns:a16="http://schemas.microsoft.com/office/drawing/2014/main" id="{8F17BCC0-1BDE-4606-A526-C43D44F866A0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4D85794A-3E07-48F4-9030-F09C66DF3FAD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581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1">
            <a:extLst>
              <a:ext uri="{FF2B5EF4-FFF2-40B4-BE49-F238E27FC236}">
                <a16:creationId xmlns:a16="http://schemas.microsoft.com/office/drawing/2014/main" id="{D85BBF01-8077-44E7-B6D2-D0940C37EFF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dei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ricavi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Analisi per settore e provincia</a:t>
            </a:r>
            <a:endParaRPr lang="it-IT" sz="2200" b="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5A539A86-9751-488D-9FFE-DB76AE715FD6}"/>
              </a:ext>
            </a:extLst>
          </p:cNvPr>
          <p:cNvSpPr/>
          <p:nvPr/>
        </p:nvSpPr>
        <p:spPr bwMode="auto">
          <a:xfrm>
            <a:off x="522480" y="4043327"/>
            <a:ext cx="10038016" cy="2316230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4A509305-DC90-4DF7-A544-5942574305D1}"/>
              </a:ext>
            </a:extLst>
          </p:cNvPr>
          <p:cNvSpPr/>
          <p:nvPr/>
        </p:nvSpPr>
        <p:spPr bwMode="auto">
          <a:xfrm>
            <a:off x="522480" y="1236687"/>
            <a:ext cx="10038016" cy="217054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20610F2-D1D8-479A-A230-1795756A4FD0}"/>
              </a:ext>
            </a:extLst>
          </p:cNvPr>
          <p:cNvSpPr txBox="1"/>
          <p:nvPr/>
        </p:nvSpPr>
        <p:spPr>
          <a:xfrm>
            <a:off x="407368" y="3839277"/>
            <a:ext cx="6264696" cy="3072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PROVINCIA</a:t>
            </a:r>
            <a:endParaRPr lang="en-US" sz="14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41B070FF-ED8D-466F-BA00-24211B10804B}"/>
              </a:ext>
            </a:extLst>
          </p:cNvPr>
          <p:cNvSpPr txBox="1"/>
          <p:nvPr/>
        </p:nvSpPr>
        <p:spPr>
          <a:xfrm>
            <a:off x="407368" y="1087187"/>
            <a:ext cx="626469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SETTORE DI ATTIVIT</a:t>
            </a:r>
            <a:r>
              <a:rPr lang="it-IT" sz="14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À</a:t>
            </a:r>
            <a:r>
              <a:rPr lang="en-US" sz="1400" u="sng" cap="small" dirty="0">
                <a:solidFill>
                  <a:schemeClr val="bg1"/>
                </a:solidFill>
                <a:latin typeface="Century Gothic" panose="020B0502020202020204" pitchFamily="34" charset="0"/>
              </a:rPr>
              <a:t> ECONOMICA</a:t>
            </a:r>
            <a:endParaRPr lang="en-US" sz="14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CE23EF9D-68D0-4A43-9297-06294112C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1392167"/>
            <a:ext cx="1881385" cy="291260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08C7E14E-81B7-48DF-81E6-C02AED5A4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4224555"/>
            <a:ext cx="1881385" cy="291260"/>
          </a:xfrm>
          <a:prstGeom prst="rect">
            <a:avLst/>
          </a:prstGeom>
        </p:spPr>
      </p:pic>
      <p:grpSp>
        <p:nvGrpSpPr>
          <p:cNvPr id="53" name="Gruppo 52">
            <a:extLst>
              <a:ext uri="{FF2B5EF4-FFF2-40B4-BE49-F238E27FC236}">
                <a16:creationId xmlns:a16="http://schemas.microsoft.com/office/drawing/2014/main" id="{594EED6C-9247-4DCB-B1DD-035D1E073E2D}"/>
              </a:ext>
            </a:extLst>
          </p:cNvPr>
          <p:cNvGrpSpPr/>
          <p:nvPr/>
        </p:nvGrpSpPr>
        <p:grpSpPr>
          <a:xfrm>
            <a:off x="724428" y="2842001"/>
            <a:ext cx="9447000" cy="553998"/>
            <a:chOff x="724428" y="2817213"/>
            <a:chExt cx="9447000" cy="553998"/>
          </a:xfrm>
        </p:grpSpPr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BFF2CB77-457A-4706-B887-EF088504F3BB}"/>
                </a:ext>
              </a:extLst>
            </p:cNvPr>
            <p:cNvSpPr txBox="1"/>
            <p:nvPr/>
          </p:nvSpPr>
          <p:spPr>
            <a:xfrm>
              <a:off x="724428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FOOD</a:t>
              </a: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2A0289EE-F7CD-49C4-90F6-5E1873A8CF0C}"/>
                </a:ext>
              </a:extLst>
            </p:cNvPr>
            <p:cNvSpPr txBox="1"/>
            <p:nvPr/>
          </p:nvSpPr>
          <p:spPr>
            <a:xfrm>
              <a:off x="2108126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NO FOOD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6D076A59-F600-4DE8-A4D2-8878523C7D9F}"/>
                </a:ext>
              </a:extLst>
            </p:cNvPr>
            <p:cNvSpPr txBox="1"/>
            <p:nvPr/>
          </p:nvSpPr>
          <p:spPr>
            <a:xfrm>
              <a:off x="3503797" y="2817213"/>
              <a:ext cx="128592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Ristorazione</a:t>
              </a: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E9916003-1B79-422C-A6C9-5FF8229DDF36}"/>
                </a:ext>
              </a:extLst>
            </p:cNvPr>
            <p:cNvSpPr txBox="1"/>
            <p:nvPr/>
          </p:nvSpPr>
          <p:spPr>
            <a:xfrm>
              <a:off x="4969710" y="2817213"/>
              <a:ext cx="113204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Ricezione 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turistica</a:t>
              </a: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438EAA6E-7D58-4472-89DF-489412C5E064}"/>
                </a:ext>
              </a:extLst>
            </p:cNvPr>
            <p:cNvSpPr txBox="1"/>
            <p:nvPr/>
          </p:nvSpPr>
          <p:spPr>
            <a:xfrm>
              <a:off x="6365047" y="2817213"/>
              <a:ext cx="112883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Trasporti e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logistica</a:t>
              </a: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F7BCF46C-4FE6-40D4-B7F2-F06186A7D470}"/>
                </a:ext>
              </a:extLst>
            </p:cNvPr>
            <p:cNvSpPr txBox="1"/>
            <p:nvPr/>
          </p:nvSpPr>
          <p:spPr>
            <a:xfrm>
              <a:off x="7852658" y="2817213"/>
              <a:ext cx="9236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Imprese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F4D04B28-6A02-4A98-98DD-7716327017B2}"/>
                </a:ext>
              </a:extLst>
            </p:cNvPr>
            <p:cNvSpPr txBox="1"/>
            <p:nvPr/>
          </p:nvSpPr>
          <p:spPr>
            <a:xfrm>
              <a:off x="9239763" y="2817213"/>
              <a:ext cx="9316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Persona</a:t>
              </a:r>
            </a:p>
          </p:txBody>
        </p:sp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281B0F2D-A17F-4C97-AB2E-ACEF2D3C6F29}"/>
              </a:ext>
            </a:extLst>
          </p:cNvPr>
          <p:cNvGrpSpPr/>
          <p:nvPr/>
        </p:nvGrpSpPr>
        <p:grpSpPr>
          <a:xfrm>
            <a:off x="808094" y="5783493"/>
            <a:ext cx="9457988" cy="564922"/>
            <a:chOff x="808094" y="5783493"/>
            <a:chExt cx="9457988" cy="564922"/>
          </a:xfrm>
        </p:grpSpPr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2CBE5839-E4C4-49E5-AEFE-EB2A5570E385}"/>
                </a:ext>
              </a:extLst>
            </p:cNvPr>
            <p:cNvSpPr txBox="1"/>
            <p:nvPr/>
          </p:nvSpPr>
          <p:spPr>
            <a:xfrm>
              <a:off x="808094" y="5794417"/>
              <a:ext cx="90922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Massa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Carrara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338D6204-002A-4E01-BBF5-46090C2A6B06}"/>
                </a:ext>
              </a:extLst>
            </p:cNvPr>
            <p:cNvSpPr txBox="1"/>
            <p:nvPr/>
          </p:nvSpPr>
          <p:spPr>
            <a:xfrm>
              <a:off x="1827803" y="5794417"/>
              <a:ext cx="77136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Lucca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F9D360EF-CD47-402C-9B3B-0E9566C4C48E}"/>
                </a:ext>
              </a:extLst>
            </p:cNvPr>
            <p:cNvSpPr txBox="1"/>
            <p:nvPr/>
          </p:nvSpPr>
          <p:spPr>
            <a:xfrm>
              <a:off x="2785678" y="5794417"/>
              <a:ext cx="77457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Pistoia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329F992B-D6C7-4250-B817-46659F9585D6}"/>
                </a:ext>
              </a:extLst>
            </p:cNvPr>
            <p:cNvSpPr txBox="1"/>
            <p:nvPr/>
          </p:nvSpPr>
          <p:spPr>
            <a:xfrm>
              <a:off x="3714525" y="5794417"/>
              <a:ext cx="82266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Firenze</a:t>
              </a: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7206CE76-3D00-4616-9879-D7FDB5A5B3D7}"/>
                </a:ext>
              </a:extLst>
            </p:cNvPr>
            <p:cNvSpPr txBox="1"/>
            <p:nvPr/>
          </p:nvSpPr>
          <p:spPr>
            <a:xfrm>
              <a:off x="4665705" y="5794417"/>
              <a:ext cx="8467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Livorno</a:t>
              </a: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62F311CC-1EE7-4CCF-B8FE-8356547FC247}"/>
                </a:ext>
              </a:extLst>
            </p:cNvPr>
            <p:cNvSpPr txBox="1"/>
            <p:nvPr/>
          </p:nvSpPr>
          <p:spPr>
            <a:xfrm>
              <a:off x="5767034" y="5794417"/>
              <a:ext cx="54373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Pisa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98FEA25C-D954-416F-8920-8A562AB0088F}"/>
                </a:ext>
              </a:extLst>
            </p:cNvPr>
            <p:cNvSpPr txBox="1"/>
            <p:nvPr/>
          </p:nvSpPr>
          <p:spPr>
            <a:xfrm>
              <a:off x="6595969" y="5794417"/>
              <a:ext cx="80022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Arezzo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AF3478A6-E767-4791-999E-13F6C952621C}"/>
                </a:ext>
              </a:extLst>
            </p:cNvPr>
            <p:cNvSpPr txBox="1"/>
            <p:nvPr/>
          </p:nvSpPr>
          <p:spPr>
            <a:xfrm>
              <a:off x="7557369" y="5805341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Siena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535E248F-497A-418A-BB9C-9407ABBAD205}"/>
                </a:ext>
              </a:extLst>
            </p:cNvPr>
            <p:cNvSpPr txBox="1"/>
            <p:nvPr/>
          </p:nvSpPr>
          <p:spPr>
            <a:xfrm>
              <a:off x="8415209" y="5783493"/>
              <a:ext cx="100540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Grosseto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E80228DB-67E0-4A4B-BABC-982DF1449F5F}"/>
                </a:ext>
              </a:extLst>
            </p:cNvPr>
            <p:cNvSpPr txBox="1"/>
            <p:nvPr/>
          </p:nvSpPr>
          <p:spPr>
            <a:xfrm>
              <a:off x="9465862" y="5794417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Prato</a:t>
              </a:r>
            </a:p>
          </p:txBody>
        </p:sp>
      </p:grpSp>
      <p:pic>
        <p:nvPicPr>
          <p:cNvPr id="73" name="Immagine 72">
            <a:extLst>
              <a:ext uri="{FF2B5EF4-FFF2-40B4-BE49-F238E27FC236}">
                <a16:creationId xmlns:a16="http://schemas.microsoft.com/office/drawing/2014/main" id="{4152E33F-86E9-4C7F-B57B-0B60CD825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94" y="4135077"/>
            <a:ext cx="9512012" cy="1792432"/>
          </a:xfrm>
          <a:prstGeom prst="rect">
            <a:avLst/>
          </a:prstGeom>
        </p:spPr>
      </p:pic>
      <p:pic>
        <p:nvPicPr>
          <p:cNvPr id="74" name="Immagine 73">
            <a:extLst>
              <a:ext uri="{FF2B5EF4-FFF2-40B4-BE49-F238E27FC236}">
                <a16:creationId xmlns:a16="http://schemas.microsoft.com/office/drawing/2014/main" id="{89A4429A-A86E-494E-ACA9-FE8ECFBC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15" y="1153210"/>
            <a:ext cx="9507682" cy="179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3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>
            <a:extLst>
              <a:ext uri="{FF2B5EF4-FFF2-40B4-BE49-F238E27FC236}">
                <a16:creationId xmlns:a16="http://schemas.microsoft.com/office/drawing/2014/main" id="{42B62AD8-8843-4A74-B8EB-85C7D18655CB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(ITALIA) Fiducia e consumi |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Il </a:t>
            </a:r>
            <a:r>
              <a:rPr lang="it-IT" sz="22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sentiment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incerto dei consumatori ha difatti comportato il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crollo dei consumi a marzo a livello nazionale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: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-31,7%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sullo stesso mese del 2019.</a:t>
            </a:r>
            <a:endParaRPr lang="it-IT" sz="2200" b="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40952B3-5E1B-480F-BF92-9D0ADF1C4D24}"/>
              </a:ext>
            </a:extLst>
          </p:cNvPr>
          <p:cNvSpPr txBox="1"/>
          <p:nvPr/>
        </p:nvSpPr>
        <p:spPr>
          <a:xfrm>
            <a:off x="335360" y="1196752"/>
            <a:ext cx="554736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800" b="1" u="sng" dirty="0">
                <a:latin typeface="Century Gothic" panose="020B0502020202020204" pitchFamily="34" charset="0"/>
              </a:rPr>
              <a:t>Variazioni tendenziali dei consumi</a:t>
            </a:r>
            <a:endParaRPr lang="it-IT" sz="1800" b="0" i="1" u="sng" dirty="0">
              <a:latin typeface="Century Gothic" panose="020B0502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DB4DC6E-39F0-4FE1-AF3A-7AF51C5AC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t="4495" r="3850" b="10461"/>
          <a:stretch/>
        </p:blipFill>
        <p:spPr>
          <a:xfrm>
            <a:off x="429490" y="1604126"/>
            <a:ext cx="4824536" cy="4633186"/>
          </a:xfrm>
          <a:prstGeom prst="rect">
            <a:avLst/>
          </a:prstGeom>
        </p:spPr>
      </p:pic>
      <p:sp>
        <p:nvSpPr>
          <p:cNvPr id="15" name="Ovale 14">
            <a:extLst>
              <a:ext uri="{FF2B5EF4-FFF2-40B4-BE49-F238E27FC236}">
                <a16:creationId xmlns:a16="http://schemas.microsoft.com/office/drawing/2014/main" id="{CDF7C8C6-1455-47E1-B3FA-F45D91F69DA9}"/>
              </a:ext>
            </a:extLst>
          </p:cNvPr>
          <p:cNvSpPr/>
          <p:nvPr/>
        </p:nvSpPr>
        <p:spPr bwMode="auto">
          <a:xfrm rot="4764607">
            <a:off x="4800236" y="2188601"/>
            <a:ext cx="219320" cy="460907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Elemento grafico 15" descr="Freccia linea, curva oraria">
            <a:extLst>
              <a:ext uri="{FF2B5EF4-FFF2-40B4-BE49-F238E27FC236}">
                <a16:creationId xmlns:a16="http://schemas.microsoft.com/office/drawing/2014/main" id="{6404AD62-240B-4D14-97FB-CC8E9AD7B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431883">
            <a:off x="5130620" y="1718866"/>
            <a:ext cx="914400" cy="914400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08B3D76-DC85-41D6-AE19-E130A8734C30}"/>
              </a:ext>
            </a:extLst>
          </p:cNvPr>
          <p:cNvSpPr txBox="1"/>
          <p:nvPr/>
        </p:nvSpPr>
        <p:spPr>
          <a:xfrm>
            <a:off x="6283164" y="1686309"/>
            <a:ext cx="5249440" cy="15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it-IT" sz="2400" b="1" dirty="0">
                <a:latin typeface="Century Gothic" panose="020B0502020202020204" pitchFamily="34" charset="0"/>
              </a:rPr>
              <a:t>Consumi MARZO 2020 </a:t>
            </a:r>
            <a:br>
              <a:rPr lang="it-IT" sz="2400" b="1" dirty="0">
                <a:latin typeface="Century Gothic" panose="020B0502020202020204" pitchFamily="34" charset="0"/>
              </a:rPr>
            </a:br>
            <a:r>
              <a:rPr lang="it-IT" sz="2400" b="0" dirty="0">
                <a:latin typeface="Century Gothic" panose="020B0502020202020204" pitchFamily="34" charset="0"/>
              </a:rPr>
              <a:t>(su MARZO 2019)</a:t>
            </a:r>
            <a:endParaRPr lang="it-IT" sz="2400" b="0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it-IT" sz="3600" dirty="0">
                <a:solidFill>
                  <a:srgbClr val="C00000"/>
                </a:solidFill>
                <a:latin typeface="Century Gothic" panose="020B0502020202020204" pitchFamily="34" charset="0"/>
              </a:rPr>
              <a:t>-31,7%</a:t>
            </a:r>
          </a:p>
        </p:txBody>
      </p:sp>
      <p:sp>
        <p:nvSpPr>
          <p:cNvPr id="18" name="Rettangolo 93">
            <a:extLst>
              <a:ext uri="{FF2B5EF4-FFF2-40B4-BE49-F238E27FC236}">
                <a16:creationId xmlns:a16="http://schemas.microsoft.com/office/drawing/2014/main" id="{1B0217BC-2597-4A0F-AA32-9420DB486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Confcommercio Imprese per l’Italia.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7" name="Freccia in su 6">
            <a:extLst>
              <a:ext uri="{FF2B5EF4-FFF2-40B4-BE49-F238E27FC236}">
                <a16:creationId xmlns:a16="http://schemas.microsoft.com/office/drawing/2014/main" id="{CC49C4DC-9F2F-4E17-9BFA-C77C7E297603}"/>
              </a:ext>
            </a:extLst>
          </p:cNvPr>
          <p:cNvSpPr/>
          <p:nvPr/>
        </p:nvSpPr>
        <p:spPr bwMode="auto">
          <a:xfrm rot="10800000">
            <a:off x="6175153" y="3803328"/>
            <a:ext cx="576064" cy="576064"/>
          </a:xfrm>
          <a:prstGeom prst="upArrow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eccia in su 19">
            <a:extLst>
              <a:ext uri="{FF2B5EF4-FFF2-40B4-BE49-F238E27FC236}">
                <a16:creationId xmlns:a16="http://schemas.microsoft.com/office/drawing/2014/main" id="{FF4E2B3C-CC87-4063-9551-6C5B790B2F54}"/>
              </a:ext>
            </a:extLst>
          </p:cNvPr>
          <p:cNvSpPr/>
          <p:nvPr/>
        </p:nvSpPr>
        <p:spPr bwMode="auto">
          <a:xfrm>
            <a:off x="9177367" y="3803328"/>
            <a:ext cx="576064" cy="576064"/>
          </a:xfrm>
          <a:prstGeom prst="upArrow">
            <a:avLst/>
          </a:prstGeom>
          <a:solidFill>
            <a:srgbClr val="008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9D0F5431-9B6A-4D48-99AA-BFEC55A8B68A}"/>
              </a:ext>
            </a:extLst>
          </p:cNvPr>
          <p:cNvSpPr txBox="1"/>
          <p:nvPr/>
        </p:nvSpPr>
        <p:spPr>
          <a:xfrm>
            <a:off x="6175152" y="4412233"/>
            <a:ext cx="2830433" cy="1731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Consumi fuori casa </a:t>
            </a:r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-69,5%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Moda </a:t>
            </a:r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-67,4%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Mobilità </a:t>
            </a:r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-62,3%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b="1" dirty="0">
                <a:latin typeface="Century Gothic" panose="020B0502020202020204" pitchFamily="34" charset="0"/>
              </a:rPr>
              <a:t>Servizi ricreativi </a:t>
            </a:r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-60,1%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Casa </a:t>
            </a:r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-15,7%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18F61A5-69EF-4252-B855-AEB8DAD7ED6B}"/>
              </a:ext>
            </a:extLst>
          </p:cNvPr>
          <p:cNvSpPr txBox="1"/>
          <p:nvPr/>
        </p:nvSpPr>
        <p:spPr>
          <a:xfrm>
            <a:off x="9177367" y="4412233"/>
            <a:ext cx="2830433" cy="1035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Alimentari </a:t>
            </a:r>
            <a:r>
              <a:rPr lang="it-IT" sz="1600" dirty="0">
                <a:solidFill>
                  <a:srgbClr val="008000"/>
                </a:solidFill>
                <a:latin typeface="Century Gothic" panose="020B0502020202020204" pitchFamily="34" charset="0"/>
              </a:rPr>
              <a:t>+8,9%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dirty="0">
                <a:latin typeface="Century Gothic" panose="020B0502020202020204" pitchFamily="34" charset="0"/>
              </a:rPr>
              <a:t>Comunicazione </a:t>
            </a:r>
            <a:r>
              <a:rPr lang="it-IT" sz="1600" dirty="0">
                <a:solidFill>
                  <a:srgbClr val="008000"/>
                </a:solidFill>
                <a:latin typeface="Century Gothic" panose="020B0502020202020204" pitchFamily="34" charset="0"/>
              </a:rPr>
              <a:t>+6,5%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600" b="1" dirty="0">
                <a:latin typeface="Century Gothic" panose="020B0502020202020204" pitchFamily="34" charset="0"/>
              </a:rPr>
              <a:t>Cura della persona </a:t>
            </a:r>
            <a:r>
              <a:rPr lang="it-IT" sz="1600" dirty="0">
                <a:solidFill>
                  <a:srgbClr val="008000"/>
                </a:solidFill>
                <a:latin typeface="Century Gothic" panose="020B0502020202020204" pitchFamily="34" charset="0"/>
              </a:rPr>
              <a:t>+0,1%</a:t>
            </a:r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6D5DDA1C-E073-4E0A-91E5-AB214456346E}"/>
              </a:ext>
            </a:extLst>
          </p:cNvPr>
          <p:cNvSpPr/>
          <p:nvPr/>
        </p:nvSpPr>
        <p:spPr bwMode="auto">
          <a:xfrm rot="16200000">
            <a:off x="8672699" y="590932"/>
            <a:ext cx="470371" cy="5753252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30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A6E41CC-D0C7-47AC-ABCA-925D64074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938" y="3188987"/>
            <a:ext cx="6988493" cy="25303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79FE976-3E3D-44C6-9ADF-52C2C53E4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13" y="3181944"/>
            <a:ext cx="3173557" cy="2493818"/>
          </a:xfrm>
          <a:prstGeom prst="rect">
            <a:avLst/>
          </a:prstGeom>
        </p:spPr>
      </p:pic>
      <p:sp>
        <p:nvSpPr>
          <p:cNvPr id="55" name="CasellaDiTesto 9">
            <a:extLst>
              <a:ext uri="{FF2B5EF4-FFF2-40B4-BE49-F238E27FC236}">
                <a16:creationId xmlns:a16="http://schemas.microsoft.com/office/drawing/2014/main" id="{A4BCBB2E-BCA6-420E-8391-176D96372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La </a:t>
            </a:r>
            <a:r>
              <a:rPr lang="it-IT" altLang="ja-JP" sz="1700" dirty="0">
                <a:latin typeface="Century Gothic" panose="020B0502020202020204" pitchFamily="34" charset="0"/>
              </a:rPr>
              <a:t>capacità di fare fronte al fabbisogno finanziario </a:t>
            </a:r>
            <a:r>
              <a:rPr lang="it-IT" altLang="ja-JP" sz="1700" b="0" dirty="0">
                <a:latin typeface="Century Gothic" panose="020B0502020202020204" pitchFamily="34" charset="0"/>
              </a:rPr>
              <a:t>della Sua impresa, ovvero la situazione della liquidità, nei </a:t>
            </a:r>
            <a:r>
              <a:rPr lang="it-IT" altLang="ja-JP" sz="1700" dirty="0">
                <a:latin typeface="Century Gothic" panose="020B0502020202020204" pitchFamily="34" charset="0"/>
              </a:rPr>
              <a:t>primi mesi del 2020</a:t>
            </a:r>
            <a:r>
              <a:rPr lang="it-IT" altLang="ja-JP" sz="1700" b="0" dirty="0">
                <a:latin typeface="Century Gothic" panose="020B0502020202020204" pitchFamily="34" charset="0"/>
              </a:rPr>
              <a:t>, rispetto agli ultimi mesi del 2019, è…?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E07B148A-8994-4B5F-B98B-6CB5F57761A5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fabbisogno finanziario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Manca la liquidità. Le imprese del terziario della Toscana evidenziano una condizione di profonda instabilità finanziaria: l’indicatore congiunturale è destinato a peggiorare nel prossimo futuro.</a:t>
            </a:r>
            <a:endParaRPr lang="it-IT" sz="22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9" name="Text Box 49">
            <a:extLst>
              <a:ext uri="{FF2B5EF4-FFF2-40B4-BE49-F238E27FC236}">
                <a16:creationId xmlns:a16="http://schemas.microsoft.com/office/drawing/2014/main" id="{2A82EF35-3429-48FE-918D-E35863D9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FF35E58-7166-45D3-BE9C-5D44CA5E6BC4}"/>
              </a:ext>
            </a:extLst>
          </p:cNvPr>
          <p:cNvSpPr/>
          <p:nvPr/>
        </p:nvSpPr>
        <p:spPr bwMode="auto">
          <a:xfrm>
            <a:off x="601881" y="2706168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453B14C-11F2-4D8E-B9FE-CDD743A249D6}"/>
              </a:ext>
            </a:extLst>
          </p:cNvPr>
          <p:cNvSpPr/>
          <p:nvPr/>
        </p:nvSpPr>
        <p:spPr bwMode="auto">
          <a:xfrm>
            <a:off x="4847569" y="2706168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43D181F7-092B-444F-B1DA-F490D5111B2E}"/>
              </a:ext>
            </a:extLst>
          </p:cNvPr>
          <p:cNvSpPr txBox="1"/>
          <p:nvPr/>
        </p:nvSpPr>
        <p:spPr>
          <a:xfrm>
            <a:off x="4612213" y="2480408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732D3755-4506-4FFD-BE7D-87FA8A194082}"/>
              </a:ext>
            </a:extLst>
          </p:cNvPr>
          <p:cNvGrpSpPr/>
          <p:nvPr/>
        </p:nvGrpSpPr>
        <p:grpSpPr>
          <a:xfrm>
            <a:off x="5085693" y="5589802"/>
            <a:ext cx="6621385" cy="369332"/>
            <a:chOff x="4924185" y="5575288"/>
            <a:chExt cx="6621385" cy="369332"/>
          </a:xfrm>
        </p:grpSpPr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11CD4C8C-D0F2-4937-AEF5-4BFE79071B30}"/>
                </a:ext>
              </a:extLst>
            </p:cNvPr>
            <p:cNvSpPr txBox="1"/>
            <p:nvPr/>
          </p:nvSpPr>
          <p:spPr>
            <a:xfrm>
              <a:off x="492418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75F99FF5-0644-4518-A731-07C731032D33}"/>
                </a:ext>
              </a:extLst>
            </p:cNvPr>
            <p:cNvSpPr txBox="1"/>
            <p:nvPr/>
          </p:nvSpPr>
          <p:spPr>
            <a:xfrm>
              <a:off x="6572192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55637940-2BF5-46B2-AAD3-8A6939847A27}"/>
                </a:ext>
              </a:extLst>
            </p:cNvPr>
            <p:cNvSpPr txBox="1"/>
            <p:nvPr/>
          </p:nvSpPr>
          <p:spPr>
            <a:xfrm>
              <a:off x="823619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7F3341BA-9551-4630-9196-E5F8801B9D4F}"/>
                </a:ext>
              </a:extLst>
            </p:cNvPr>
            <p:cNvSpPr txBox="1"/>
            <p:nvPr/>
          </p:nvSpPr>
          <p:spPr>
            <a:xfrm>
              <a:off x="9818548" y="5575288"/>
              <a:ext cx="1727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i="1" dirty="0">
                  <a:latin typeface="Century Gothic" panose="020B0502020202020204" pitchFamily="34" charset="0"/>
                </a:rPr>
                <a:t>PREV. GIU ‘20</a:t>
              </a:r>
            </a:p>
          </p:txBody>
        </p:sp>
      </p:grp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D81024D0-6632-4F3A-867D-E07F80452BED}"/>
              </a:ext>
            </a:extLst>
          </p:cNvPr>
          <p:cNvSpPr txBox="1"/>
          <p:nvPr/>
        </p:nvSpPr>
        <p:spPr>
          <a:xfrm>
            <a:off x="407366" y="2480408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BA878EA6-02D2-4105-B34C-650837EE9A95}"/>
              </a:ext>
            </a:extLst>
          </p:cNvPr>
          <p:cNvSpPr txBox="1"/>
          <p:nvPr/>
        </p:nvSpPr>
        <p:spPr>
          <a:xfrm>
            <a:off x="1240932" y="4087066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24,8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2DA449F6-E26C-41C5-9B66-89A9F5F14C4E}"/>
              </a:ext>
            </a:extLst>
          </p:cNvPr>
          <p:cNvSpPr txBox="1"/>
          <p:nvPr/>
        </p:nvSpPr>
        <p:spPr>
          <a:xfrm>
            <a:off x="1874853" y="3340443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8,8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61AA9763-40C1-4C31-8695-9E6ABB16DADD}"/>
              </a:ext>
            </a:extLst>
          </p:cNvPr>
          <p:cNvSpPr txBox="1"/>
          <p:nvPr/>
        </p:nvSpPr>
        <p:spPr>
          <a:xfrm>
            <a:off x="2440760" y="3828483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32,0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BEB2F861-1CE1-4F6B-80C3-0673AB731C7A}"/>
              </a:ext>
            </a:extLst>
          </p:cNvPr>
          <p:cNvSpPr txBox="1"/>
          <p:nvPr/>
        </p:nvSpPr>
        <p:spPr>
          <a:xfrm>
            <a:off x="1048183" y="4938427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59,2</a:t>
            </a:r>
          </a:p>
        </p:txBody>
      </p: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8086F006-0DAF-4A1D-94F5-4597FF09A6AD}"/>
              </a:ext>
            </a:extLst>
          </p:cNvPr>
          <p:cNvGrpSpPr/>
          <p:nvPr/>
        </p:nvGrpSpPr>
        <p:grpSpPr>
          <a:xfrm>
            <a:off x="3343670" y="3193664"/>
            <a:ext cx="1420222" cy="1636059"/>
            <a:chOff x="3257389" y="3145981"/>
            <a:chExt cx="1420222" cy="1636059"/>
          </a:xfrm>
        </p:grpSpPr>
        <p:sp>
          <p:nvSpPr>
            <p:cNvPr id="61" name="Rettangolo 60">
              <a:extLst>
                <a:ext uri="{FF2B5EF4-FFF2-40B4-BE49-F238E27FC236}">
                  <a16:creationId xmlns:a16="http://schemas.microsoft.com/office/drawing/2014/main" id="{D0CAF195-9C35-4D19-BA1D-D50044F71371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778CA9B1-779A-4131-8021-77E797D5A60E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Migliorato</a:t>
              </a:r>
            </a:p>
          </p:txBody>
        </p:sp>
        <p:sp>
          <p:nvSpPr>
            <p:cNvPr id="63" name="Rettangolo 62">
              <a:extLst>
                <a:ext uri="{FF2B5EF4-FFF2-40B4-BE49-F238E27FC236}">
                  <a16:creationId xmlns:a16="http://schemas.microsoft.com/office/drawing/2014/main" id="{0C5D53F5-B2A1-4FF4-87F7-AF63E7D2F216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C3A47327-0923-4A46-8F2D-775AB4FB60D3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Invariato</a:t>
              </a:r>
            </a:p>
          </p:txBody>
        </p:sp>
        <p:sp>
          <p:nvSpPr>
            <p:cNvPr id="65" name="Rettangolo 64">
              <a:extLst>
                <a:ext uri="{FF2B5EF4-FFF2-40B4-BE49-F238E27FC236}">
                  <a16:creationId xmlns:a16="http://schemas.microsoft.com/office/drawing/2014/main" id="{45792F40-A2AF-48DE-9D8E-07B66FD781D9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CB754B58-A913-468C-9B34-BF962149CE9D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Peggiorato</a:t>
              </a:r>
            </a:p>
          </p:txBody>
        </p:sp>
      </p:grpSp>
      <p:cxnSp>
        <p:nvCxnSpPr>
          <p:cNvPr id="67" name="Connettore 2 66">
            <a:extLst>
              <a:ext uri="{FF2B5EF4-FFF2-40B4-BE49-F238E27FC236}">
                <a16:creationId xmlns:a16="http://schemas.microsoft.com/office/drawing/2014/main" id="{42AF72CD-A983-4966-97EC-8A6317B4D641}"/>
              </a:ext>
            </a:extLst>
          </p:cNvPr>
          <p:cNvCxnSpPr>
            <a:cxnSpLocks/>
          </p:cNvCxnSpPr>
          <p:nvPr/>
        </p:nvCxnSpPr>
        <p:spPr bwMode="auto">
          <a:xfrm>
            <a:off x="8057008" y="3646782"/>
            <a:ext cx="1240001" cy="580281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B99F696E-A469-48F1-860B-3F6E023441F6}"/>
              </a:ext>
            </a:extLst>
          </p:cNvPr>
          <p:cNvSpPr txBox="1"/>
          <p:nvPr/>
        </p:nvSpPr>
        <p:spPr>
          <a:xfrm rot="20596444">
            <a:off x="8777975" y="3147988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-21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E4CA6261-9599-4881-AB60-71E3D614E474}"/>
              </a:ext>
            </a:extLst>
          </p:cNvPr>
          <p:cNvCxnSpPr>
            <a:cxnSpLocks/>
          </p:cNvCxnSpPr>
          <p:nvPr/>
        </p:nvCxnSpPr>
        <p:spPr bwMode="auto">
          <a:xfrm>
            <a:off x="9624392" y="4360944"/>
            <a:ext cx="931632" cy="435974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2E4E004B-3850-4EAB-A368-CFCA5919460A}"/>
              </a:ext>
            </a:extLst>
          </p:cNvPr>
          <p:cNvSpPr txBox="1"/>
          <p:nvPr/>
        </p:nvSpPr>
        <p:spPr>
          <a:xfrm rot="20596444">
            <a:off x="10336738" y="3787126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-15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034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1">
            <a:extLst>
              <a:ext uri="{FF2B5EF4-FFF2-40B4-BE49-F238E27FC236}">
                <a16:creationId xmlns:a16="http://schemas.microsoft.com/office/drawing/2014/main" id="{D85BBF01-8077-44E7-B6D2-D0940C37EFF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fabbisogno finanziario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Analisi per settore e provincia</a:t>
            </a:r>
            <a:endParaRPr lang="it-IT" sz="2200" b="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D4923717-D9E9-450A-98A0-FA011148B4CB}"/>
              </a:ext>
            </a:extLst>
          </p:cNvPr>
          <p:cNvSpPr/>
          <p:nvPr/>
        </p:nvSpPr>
        <p:spPr bwMode="auto">
          <a:xfrm>
            <a:off x="522480" y="4043327"/>
            <a:ext cx="10038016" cy="2316230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67C509D1-732F-4DD1-982F-616ABA334B52}"/>
              </a:ext>
            </a:extLst>
          </p:cNvPr>
          <p:cNvSpPr/>
          <p:nvPr/>
        </p:nvSpPr>
        <p:spPr bwMode="auto">
          <a:xfrm>
            <a:off x="522480" y="1236687"/>
            <a:ext cx="10038016" cy="217054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861D763E-6008-4C02-932F-1439B9CFFA69}"/>
              </a:ext>
            </a:extLst>
          </p:cNvPr>
          <p:cNvSpPr txBox="1"/>
          <p:nvPr/>
        </p:nvSpPr>
        <p:spPr>
          <a:xfrm>
            <a:off x="407368" y="3839277"/>
            <a:ext cx="6264696" cy="3072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PROVINCIA</a:t>
            </a:r>
            <a:endParaRPr lang="en-US" sz="14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C07745BB-AD66-44A3-AE89-EFFD58DED0F2}"/>
              </a:ext>
            </a:extLst>
          </p:cNvPr>
          <p:cNvSpPr txBox="1"/>
          <p:nvPr/>
        </p:nvSpPr>
        <p:spPr>
          <a:xfrm>
            <a:off x="407368" y="1087187"/>
            <a:ext cx="626469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SETTORE DI ATTIVIT</a:t>
            </a:r>
            <a:r>
              <a:rPr lang="it-IT" sz="14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À</a:t>
            </a:r>
            <a:r>
              <a:rPr lang="en-US" sz="1400" u="sng" cap="small" dirty="0">
                <a:solidFill>
                  <a:schemeClr val="bg1"/>
                </a:solidFill>
                <a:latin typeface="Century Gothic" panose="020B0502020202020204" pitchFamily="34" charset="0"/>
              </a:rPr>
              <a:t> ECONOMICA</a:t>
            </a:r>
            <a:endParaRPr lang="en-US" sz="14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D16B25E6-CCB1-4C09-91C9-6A2AA7285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1392167"/>
            <a:ext cx="1881385" cy="291260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9F5D42B0-9451-4F7E-B952-E5EC1C4C5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4224555"/>
            <a:ext cx="1881385" cy="291260"/>
          </a:xfrm>
          <a:prstGeom prst="rect">
            <a:avLst/>
          </a:prstGeom>
        </p:spPr>
      </p:pic>
      <p:grpSp>
        <p:nvGrpSpPr>
          <p:cNvPr id="53" name="Gruppo 52">
            <a:extLst>
              <a:ext uri="{FF2B5EF4-FFF2-40B4-BE49-F238E27FC236}">
                <a16:creationId xmlns:a16="http://schemas.microsoft.com/office/drawing/2014/main" id="{F3CF78D9-AACE-4AAC-A769-644F084D9506}"/>
              </a:ext>
            </a:extLst>
          </p:cNvPr>
          <p:cNvGrpSpPr/>
          <p:nvPr/>
        </p:nvGrpSpPr>
        <p:grpSpPr>
          <a:xfrm>
            <a:off x="724428" y="2842001"/>
            <a:ext cx="9447000" cy="553998"/>
            <a:chOff x="724428" y="2817213"/>
            <a:chExt cx="9447000" cy="553998"/>
          </a:xfrm>
        </p:grpSpPr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0FDDFCA4-C8C9-4D36-912A-4A66DD721A6F}"/>
                </a:ext>
              </a:extLst>
            </p:cNvPr>
            <p:cNvSpPr txBox="1"/>
            <p:nvPr/>
          </p:nvSpPr>
          <p:spPr>
            <a:xfrm>
              <a:off x="724428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FOOD</a:t>
              </a: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1CF61906-0A45-4C5C-96AC-DEE9A821C0E3}"/>
                </a:ext>
              </a:extLst>
            </p:cNvPr>
            <p:cNvSpPr txBox="1"/>
            <p:nvPr/>
          </p:nvSpPr>
          <p:spPr>
            <a:xfrm>
              <a:off x="2108126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NO FOOD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8BDDA6A3-2478-4E67-BE48-45AF43D41801}"/>
                </a:ext>
              </a:extLst>
            </p:cNvPr>
            <p:cNvSpPr txBox="1"/>
            <p:nvPr/>
          </p:nvSpPr>
          <p:spPr>
            <a:xfrm>
              <a:off x="3503797" y="2817213"/>
              <a:ext cx="128592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Ristorazione</a:t>
              </a: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4FFCB8FC-4731-4440-8378-0638D54121A9}"/>
                </a:ext>
              </a:extLst>
            </p:cNvPr>
            <p:cNvSpPr txBox="1"/>
            <p:nvPr/>
          </p:nvSpPr>
          <p:spPr>
            <a:xfrm>
              <a:off x="4969710" y="2817213"/>
              <a:ext cx="113204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Ricezione 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turistica</a:t>
              </a: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0762E5F0-8F51-4EF0-A3BD-C07979B883A5}"/>
                </a:ext>
              </a:extLst>
            </p:cNvPr>
            <p:cNvSpPr txBox="1"/>
            <p:nvPr/>
          </p:nvSpPr>
          <p:spPr>
            <a:xfrm>
              <a:off x="6365047" y="2817213"/>
              <a:ext cx="112883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Trasporti e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logistica</a:t>
              </a: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1B4B9235-F65E-4CE9-8D9A-7E4552247327}"/>
                </a:ext>
              </a:extLst>
            </p:cNvPr>
            <p:cNvSpPr txBox="1"/>
            <p:nvPr/>
          </p:nvSpPr>
          <p:spPr>
            <a:xfrm>
              <a:off x="7852658" y="2817213"/>
              <a:ext cx="9236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Imprese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CA963832-DA97-431B-9944-78EE9A678CF7}"/>
                </a:ext>
              </a:extLst>
            </p:cNvPr>
            <p:cNvSpPr txBox="1"/>
            <p:nvPr/>
          </p:nvSpPr>
          <p:spPr>
            <a:xfrm>
              <a:off x="9239763" y="2817213"/>
              <a:ext cx="9316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Persona</a:t>
              </a:r>
            </a:p>
          </p:txBody>
        </p:sp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3B9A2140-CD68-4E7B-9844-235A470FF8CC}"/>
              </a:ext>
            </a:extLst>
          </p:cNvPr>
          <p:cNvGrpSpPr/>
          <p:nvPr/>
        </p:nvGrpSpPr>
        <p:grpSpPr>
          <a:xfrm>
            <a:off x="808094" y="5783493"/>
            <a:ext cx="9457988" cy="564922"/>
            <a:chOff x="808094" y="5783493"/>
            <a:chExt cx="9457988" cy="564922"/>
          </a:xfrm>
        </p:grpSpPr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5239B77B-8CD1-4857-B658-AB25490BF650}"/>
                </a:ext>
              </a:extLst>
            </p:cNvPr>
            <p:cNvSpPr txBox="1"/>
            <p:nvPr/>
          </p:nvSpPr>
          <p:spPr>
            <a:xfrm>
              <a:off x="808094" y="5794417"/>
              <a:ext cx="90922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Massa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Carrara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565E2D78-E947-468F-84A0-4E3E0853A7D6}"/>
                </a:ext>
              </a:extLst>
            </p:cNvPr>
            <p:cNvSpPr txBox="1"/>
            <p:nvPr/>
          </p:nvSpPr>
          <p:spPr>
            <a:xfrm>
              <a:off x="1827803" y="5794417"/>
              <a:ext cx="77136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Lucca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8787840B-D9DC-4149-B582-D4F64FBF42C2}"/>
                </a:ext>
              </a:extLst>
            </p:cNvPr>
            <p:cNvSpPr txBox="1"/>
            <p:nvPr/>
          </p:nvSpPr>
          <p:spPr>
            <a:xfrm>
              <a:off x="2785678" y="5794417"/>
              <a:ext cx="77457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Pistoia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2D133823-4875-4CB5-BEF5-53D1A00825AE}"/>
                </a:ext>
              </a:extLst>
            </p:cNvPr>
            <p:cNvSpPr txBox="1"/>
            <p:nvPr/>
          </p:nvSpPr>
          <p:spPr>
            <a:xfrm>
              <a:off x="3714525" y="5794417"/>
              <a:ext cx="82266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Firenze</a:t>
              </a: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E3E2DE39-1D56-4EFF-975D-F72E2129FF8C}"/>
                </a:ext>
              </a:extLst>
            </p:cNvPr>
            <p:cNvSpPr txBox="1"/>
            <p:nvPr/>
          </p:nvSpPr>
          <p:spPr>
            <a:xfrm>
              <a:off x="4665705" y="5794417"/>
              <a:ext cx="8467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Livorno</a:t>
              </a: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0F5ED545-C8BB-4F55-B01F-58DB04EFEB4A}"/>
                </a:ext>
              </a:extLst>
            </p:cNvPr>
            <p:cNvSpPr txBox="1"/>
            <p:nvPr/>
          </p:nvSpPr>
          <p:spPr>
            <a:xfrm>
              <a:off x="5767034" y="5794417"/>
              <a:ext cx="54373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Pisa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46A329E4-8717-446F-B2DD-D6AC0EEA7A77}"/>
                </a:ext>
              </a:extLst>
            </p:cNvPr>
            <p:cNvSpPr txBox="1"/>
            <p:nvPr/>
          </p:nvSpPr>
          <p:spPr>
            <a:xfrm>
              <a:off x="6595969" y="5794417"/>
              <a:ext cx="80022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Arezzo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834EA935-7052-456C-9911-9E9122CFD1FC}"/>
                </a:ext>
              </a:extLst>
            </p:cNvPr>
            <p:cNvSpPr txBox="1"/>
            <p:nvPr/>
          </p:nvSpPr>
          <p:spPr>
            <a:xfrm>
              <a:off x="7557369" y="5805341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Siena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32FD0A6D-EF41-443A-9E4F-BA774C9E25B2}"/>
                </a:ext>
              </a:extLst>
            </p:cNvPr>
            <p:cNvSpPr txBox="1"/>
            <p:nvPr/>
          </p:nvSpPr>
          <p:spPr>
            <a:xfrm>
              <a:off x="8415209" y="5783493"/>
              <a:ext cx="100540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Grosseto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7403A8A3-A57F-41BF-8FE7-6FC805264767}"/>
                </a:ext>
              </a:extLst>
            </p:cNvPr>
            <p:cNvSpPr txBox="1"/>
            <p:nvPr/>
          </p:nvSpPr>
          <p:spPr>
            <a:xfrm>
              <a:off x="9465862" y="5794417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Prato</a:t>
              </a:r>
            </a:p>
          </p:txBody>
        </p:sp>
      </p:grpSp>
      <p:pic>
        <p:nvPicPr>
          <p:cNvPr id="73" name="Immagine 72">
            <a:extLst>
              <a:ext uri="{FF2B5EF4-FFF2-40B4-BE49-F238E27FC236}">
                <a16:creationId xmlns:a16="http://schemas.microsoft.com/office/drawing/2014/main" id="{32D4F0E5-86C0-430A-B003-ADBF9E5C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0" y="1158612"/>
            <a:ext cx="9507682" cy="1788103"/>
          </a:xfrm>
          <a:prstGeom prst="rect">
            <a:avLst/>
          </a:prstGeom>
        </p:spPr>
      </p:pic>
      <p:pic>
        <p:nvPicPr>
          <p:cNvPr id="74" name="Immagine 73">
            <a:extLst>
              <a:ext uri="{FF2B5EF4-FFF2-40B4-BE49-F238E27FC236}">
                <a16:creationId xmlns:a16="http://schemas.microsoft.com/office/drawing/2014/main" id="{863AE09A-DB07-4B61-B3CF-F005E07E7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50" y="4135639"/>
            <a:ext cx="9507682" cy="179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2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CBAC454-E6B5-454D-9CDD-ACCA6490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74" y="3176812"/>
            <a:ext cx="8586312" cy="3017520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665296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fabbisogno finanziario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Molte imprese del terziario dispongono ancora di liquidità sufficiente per sostenere i costi fino a maggio. Successivamente, in mancanza di aiuti concreti, entreranno in crisi: </a:t>
            </a:r>
            <a:r>
              <a:rPr lang="it-IT" sz="2200" u="sng" dirty="0">
                <a:latin typeface="Century Gothic" panose="020B0502020202020204" pitchFamily="34" charset="0"/>
                <a:cs typeface="Arial"/>
              </a:rPr>
              <a:t>il 36% si aspetta il picco della crisi di liquidità nel mese di giugno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.</a:t>
            </a:r>
            <a:endParaRPr lang="it-IT" sz="220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8" name="CasellaDiTesto 9">
            <a:extLst>
              <a:ext uri="{FF2B5EF4-FFF2-40B4-BE49-F238E27FC236}">
                <a16:creationId xmlns:a16="http://schemas.microsoft.com/office/drawing/2014/main" id="{0A9EDB0E-440D-41F6-87EC-7F9928AF9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848617"/>
            <a:ext cx="11593288" cy="6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1700" u="sng" dirty="0">
                <a:latin typeface="Century Gothic" panose="020B0502020202020204" pitchFamily="34" charset="0"/>
              </a:rPr>
              <a:t>Impatto dell’emergenza sanitaria COVID-19 sull’andamento del fabbisogno finanziario delle imprese</a:t>
            </a:r>
            <a:br>
              <a:rPr lang="it-IT" altLang="ja-JP" sz="1700" b="0" dirty="0">
                <a:latin typeface="Century Gothic" panose="020B0502020202020204" pitchFamily="34" charset="0"/>
              </a:rPr>
            </a:br>
            <a:r>
              <a:rPr lang="it-IT" altLang="ja-JP" sz="1700" b="0" i="1" dirty="0">
                <a:latin typeface="Century Gothic" panose="020B0502020202020204" pitchFamily="34" charset="0"/>
              </a:rPr>
              <a:t>(PROIEZIONE TEMPORALE)</a:t>
            </a:r>
          </a:p>
        </p:txBody>
      </p:sp>
      <p:sp>
        <p:nvSpPr>
          <p:cNvPr id="36" name="Text Box 49">
            <a:extLst>
              <a:ext uri="{FF2B5EF4-FFF2-40B4-BE49-F238E27FC236}">
                <a16:creationId xmlns:a16="http://schemas.microsoft.com/office/drawing/2014/main" id="{44EF2F23-D9DA-4D8F-8E55-9DB4C866A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641" y="3780963"/>
            <a:ext cx="2226508" cy="1894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1800" b="0" i="1" dirty="0">
                <a:latin typeface="Century Gothic" panose="020B0502020202020204" pitchFamily="34" charset="0"/>
              </a:rPr>
              <a:t>Imprese che </a:t>
            </a:r>
            <a:r>
              <a:rPr lang="it-IT" altLang="it-IT" sz="1800" i="1" u="sng" dirty="0">
                <a:latin typeface="Century Gothic" panose="020B0502020202020204" pitchFamily="34" charset="0"/>
              </a:rPr>
              <a:t>non ravvisano alcun impatto</a:t>
            </a:r>
            <a:r>
              <a:rPr lang="it-IT" altLang="it-IT" sz="1800" b="0" i="1" dirty="0">
                <a:latin typeface="Century Gothic" panose="020B0502020202020204" pitchFamily="34" charset="0"/>
              </a:rPr>
              <a:t> della crisi sull’andamento del fabbisogno finanziario: </a:t>
            </a:r>
            <a:r>
              <a:rPr lang="it-IT" altLang="it-IT" sz="1800" i="1" dirty="0">
                <a:latin typeface="Century Gothic" panose="020B0502020202020204" pitchFamily="34" charset="0"/>
              </a:rPr>
              <a:t>5%</a:t>
            </a:r>
          </a:p>
        </p:txBody>
      </p:sp>
      <p:pic>
        <p:nvPicPr>
          <p:cNvPr id="37" name="Elemento grafico 36" descr="Professore">
            <a:extLst>
              <a:ext uri="{FF2B5EF4-FFF2-40B4-BE49-F238E27FC236}">
                <a16:creationId xmlns:a16="http://schemas.microsoft.com/office/drawing/2014/main" id="{17D8C53E-2864-4789-A8DF-334986B62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2638" y="3622599"/>
            <a:ext cx="687003" cy="687003"/>
          </a:xfrm>
          <a:prstGeom prst="rect">
            <a:avLst/>
          </a:prstGeom>
        </p:spPr>
      </p:pic>
      <p:pic>
        <p:nvPicPr>
          <p:cNvPr id="38" name="Elemento grafico 37" descr="Freccia linea, curva oraria">
            <a:extLst>
              <a:ext uri="{FF2B5EF4-FFF2-40B4-BE49-F238E27FC236}">
                <a16:creationId xmlns:a16="http://schemas.microsoft.com/office/drawing/2014/main" id="{641D68F9-B542-4D2F-AB30-D3120AE87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3782863" y="2766414"/>
            <a:ext cx="831273" cy="831273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A17D6DFB-1B75-40DC-BE76-B044215BFDDD}"/>
              </a:ext>
            </a:extLst>
          </p:cNvPr>
          <p:cNvSpPr/>
          <p:nvPr/>
        </p:nvSpPr>
        <p:spPr>
          <a:xfrm>
            <a:off x="4583832" y="2567806"/>
            <a:ext cx="47246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it-IT" altLang="it-IT" sz="1600" b="0" dirty="0">
                <a:latin typeface="Century Gothic" panose="020B0502020202020204" pitchFamily="34" charset="0"/>
              </a:rPr>
              <a:t>Imprese che identificano il secondo trimestre dell’anno come il </a:t>
            </a:r>
            <a:r>
              <a:rPr lang="it-IT" altLang="it-IT" sz="1600" u="sng" dirty="0">
                <a:latin typeface="Century Gothic" panose="020B0502020202020204" pitchFamily="34" charset="0"/>
              </a:rPr>
              <a:t>periodo con maggiori ripercussioni sulla capacità di far fronte al fabbisogno finanziario dell’azienda</a:t>
            </a:r>
            <a:r>
              <a:rPr lang="it-IT" altLang="it-IT" sz="16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ext Box 49">
            <a:extLst>
              <a:ext uri="{FF2B5EF4-FFF2-40B4-BE49-F238E27FC236}">
                <a16:creationId xmlns:a16="http://schemas.microsoft.com/office/drawing/2014/main" id="{BAE61A84-7E79-4787-B594-ACAE22DF1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02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03356C9-A1B5-4ABC-B7E9-62640B59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76" y="3188425"/>
            <a:ext cx="6988493" cy="25303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30A3DA7-BF2B-438C-B214-B9FA97074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2" y="3181944"/>
            <a:ext cx="3173557" cy="2493818"/>
          </a:xfrm>
          <a:prstGeom prst="rect">
            <a:avLst/>
          </a:prstGeom>
        </p:spPr>
      </p:pic>
      <p:sp>
        <p:nvSpPr>
          <p:cNvPr id="35" name="CasellaDiTesto 9">
            <a:extLst>
              <a:ext uri="{FF2B5EF4-FFF2-40B4-BE49-F238E27FC236}">
                <a16:creationId xmlns:a16="http://schemas.microsoft.com/office/drawing/2014/main" id="{CF2236F1-8B82-4122-9768-6F0B29CDC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Nei </a:t>
            </a:r>
            <a:r>
              <a:rPr lang="it-IT" altLang="ja-JP" sz="1700" dirty="0">
                <a:latin typeface="Century Gothic" panose="020B0502020202020204" pitchFamily="34" charset="0"/>
              </a:rPr>
              <a:t>primi mesi del 2020</a:t>
            </a:r>
            <a:r>
              <a:rPr lang="it-IT" altLang="ja-JP" sz="1700" b="0" dirty="0">
                <a:latin typeface="Century Gothic" panose="020B0502020202020204" pitchFamily="34" charset="0"/>
              </a:rPr>
              <a:t>, l’</a:t>
            </a:r>
            <a:r>
              <a:rPr lang="it-IT" altLang="ja-JP" sz="1700" dirty="0">
                <a:latin typeface="Century Gothic" panose="020B0502020202020204" pitchFamily="34" charset="0"/>
              </a:rPr>
              <a:t>occupazione</a:t>
            </a:r>
            <a:r>
              <a:rPr lang="it-IT" altLang="ja-JP" sz="1700" b="0" dirty="0">
                <a:latin typeface="Century Gothic" panose="020B0502020202020204" pitchFamily="34" charset="0"/>
              </a:rPr>
              <a:t> complessiva della Sua impresa, ovvero il numero degli addetti, rispetto agli ultimi mesi del 2019, è …?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0C1B785A-015D-40F8-9284-244494FFCD13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dell’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occupazione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Le misure di solidarietà adottate dal Governo centrale hanno temporaneamente tamponato l’impatto della crisi sul fronte occupazione, ma la situazione rischia di aggravarsi gravemente nei prossimi mesi.</a:t>
            </a:r>
            <a:endParaRPr lang="it-IT" sz="220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9" name="Text Box 49">
            <a:extLst>
              <a:ext uri="{FF2B5EF4-FFF2-40B4-BE49-F238E27FC236}">
                <a16:creationId xmlns:a16="http://schemas.microsoft.com/office/drawing/2014/main" id="{73F4D677-9D5A-4B6B-ADBB-5C8F35791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190766"/>
            <a:ext cx="11665296" cy="3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580 casi (oltre 1 addetto).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7832F8B1-41CE-4D73-82FF-960D0047B2C1}"/>
              </a:ext>
            </a:extLst>
          </p:cNvPr>
          <p:cNvSpPr/>
          <p:nvPr/>
        </p:nvSpPr>
        <p:spPr bwMode="auto">
          <a:xfrm>
            <a:off x="601881" y="2706168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E88FCA3F-CCD8-4D4F-AE88-8985EB98C0C8}"/>
              </a:ext>
            </a:extLst>
          </p:cNvPr>
          <p:cNvSpPr/>
          <p:nvPr/>
        </p:nvSpPr>
        <p:spPr bwMode="auto">
          <a:xfrm>
            <a:off x="4847569" y="2706168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B1E42AE-FD07-4411-BBD2-3568976CAB10}"/>
              </a:ext>
            </a:extLst>
          </p:cNvPr>
          <p:cNvSpPr txBox="1"/>
          <p:nvPr/>
        </p:nvSpPr>
        <p:spPr>
          <a:xfrm>
            <a:off x="4612213" y="2480408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1D03913D-E315-4219-A1C7-42BAE7BFA802}"/>
              </a:ext>
            </a:extLst>
          </p:cNvPr>
          <p:cNvGrpSpPr/>
          <p:nvPr/>
        </p:nvGrpSpPr>
        <p:grpSpPr>
          <a:xfrm>
            <a:off x="5085693" y="5589802"/>
            <a:ext cx="6621385" cy="369332"/>
            <a:chOff x="4924185" y="5575288"/>
            <a:chExt cx="6621385" cy="369332"/>
          </a:xfrm>
        </p:grpSpPr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BECBCDB2-F395-43CC-98D0-1701089F73EF}"/>
                </a:ext>
              </a:extLst>
            </p:cNvPr>
            <p:cNvSpPr txBox="1"/>
            <p:nvPr/>
          </p:nvSpPr>
          <p:spPr>
            <a:xfrm>
              <a:off x="492418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CBB73E63-1017-4797-BBEA-EF52628E37CF}"/>
                </a:ext>
              </a:extLst>
            </p:cNvPr>
            <p:cNvSpPr txBox="1"/>
            <p:nvPr/>
          </p:nvSpPr>
          <p:spPr>
            <a:xfrm>
              <a:off x="6572192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4095184E-A3A1-4F3C-8382-C319E70A5932}"/>
                </a:ext>
              </a:extLst>
            </p:cNvPr>
            <p:cNvSpPr txBox="1"/>
            <p:nvPr/>
          </p:nvSpPr>
          <p:spPr>
            <a:xfrm>
              <a:off x="8236195" y="557528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98106EBA-641B-4BD5-991A-0CA59C463EA3}"/>
                </a:ext>
              </a:extLst>
            </p:cNvPr>
            <p:cNvSpPr txBox="1"/>
            <p:nvPr/>
          </p:nvSpPr>
          <p:spPr>
            <a:xfrm>
              <a:off x="9818548" y="5575288"/>
              <a:ext cx="1727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i="1" dirty="0">
                  <a:latin typeface="Century Gothic" panose="020B0502020202020204" pitchFamily="34" charset="0"/>
                </a:rPr>
                <a:t>PREV. GIU ‘20</a:t>
              </a:r>
            </a:p>
          </p:txBody>
        </p:sp>
      </p:grp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097A6BA3-DA2C-4869-B036-1DBB62A590A0}"/>
              </a:ext>
            </a:extLst>
          </p:cNvPr>
          <p:cNvSpPr txBox="1"/>
          <p:nvPr/>
        </p:nvSpPr>
        <p:spPr>
          <a:xfrm>
            <a:off x="407366" y="2480408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531C753A-B0FD-4A3F-9CB6-43DAA0AFB2F1}"/>
              </a:ext>
            </a:extLst>
          </p:cNvPr>
          <p:cNvSpPr txBox="1"/>
          <p:nvPr/>
        </p:nvSpPr>
        <p:spPr>
          <a:xfrm>
            <a:off x="1240932" y="4087066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42,4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D6F75F90-4662-4D97-9D10-5DBAEE75DCDE}"/>
              </a:ext>
            </a:extLst>
          </p:cNvPr>
          <p:cNvSpPr txBox="1"/>
          <p:nvPr/>
        </p:nvSpPr>
        <p:spPr>
          <a:xfrm>
            <a:off x="1736462" y="2927053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2,0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253F1094-3A47-42D4-936C-7EF27C2238F8}"/>
              </a:ext>
            </a:extLst>
          </p:cNvPr>
          <p:cNvSpPr txBox="1"/>
          <p:nvPr/>
        </p:nvSpPr>
        <p:spPr>
          <a:xfrm>
            <a:off x="1929828" y="5111590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80,8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A84E6F7F-A9F0-48C6-9E45-7EFE2B1F5FC3}"/>
              </a:ext>
            </a:extLst>
          </p:cNvPr>
          <p:cNvSpPr txBox="1"/>
          <p:nvPr/>
        </p:nvSpPr>
        <p:spPr>
          <a:xfrm>
            <a:off x="1104252" y="3443923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17,2</a:t>
            </a: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35CE40B7-CAC8-43F5-8247-7C753D3B4B18}"/>
              </a:ext>
            </a:extLst>
          </p:cNvPr>
          <p:cNvGrpSpPr/>
          <p:nvPr/>
        </p:nvGrpSpPr>
        <p:grpSpPr>
          <a:xfrm>
            <a:off x="3343670" y="3193664"/>
            <a:ext cx="1420222" cy="1636059"/>
            <a:chOff x="3257389" y="3145981"/>
            <a:chExt cx="1420222" cy="1636059"/>
          </a:xfrm>
        </p:grpSpPr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F725B881-0873-489E-8618-8C82ADDDD4F2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24DD93A3-75E6-4ED1-B85E-6A671C459F70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id="{E29B4B7D-5B51-47EA-8ECA-5AA6E81B21A1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E5E0243E-1C2B-4608-B550-1DDFD5D93819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05327A5C-B448-4FDC-BD20-71DDBB4C2E5B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226AE906-43AD-477A-9E01-360B3E0F13B0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  <p:cxnSp>
        <p:nvCxnSpPr>
          <p:cNvPr id="66" name="Connettore 2 65">
            <a:extLst>
              <a:ext uri="{FF2B5EF4-FFF2-40B4-BE49-F238E27FC236}">
                <a16:creationId xmlns:a16="http://schemas.microsoft.com/office/drawing/2014/main" id="{E48A9805-EEDE-48F6-B38B-0750739F9F10}"/>
              </a:ext>
            </a:extLst>
          </p:cNvPr>
          <p:cNvCxnSpPr>
            <a:cxnSpLocks/>
          </p:cNvCxnSpPr>
          <p:nvPr/>
        </p:nvCxnSpPr>
        <p:spPr bwMode="auto">
          <a:xfrm>
            <a:off x="7591798" y="3508282"/>
            <a:ext cx="1497648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Connettore 2 67">
            <a:extLst>
              <a:ext uri="{FF2B5EF4-FFF2-40B4-BE49-F238E27FC236}">
                <a16:creationId xmlns:a16="http://schemas.microsoft.com/office/drawing/2014/main" id="{DB1F96B1-62D9-4823-BEB5-97B3FB3D5373}"/>
              </a:ext>
            </a:extLst>
          </p:cNvPr>
          <p:cNvCxnSpPr>
            <a:cxnSpLocks/>
          </p:cNvCxnSpPr>
          <p:nvPr/>
        </p:nvCxnSpPr>
        <p:spPr bwMode="auto">
          <a:xfrm>
            <a:off x="9684610" y="3714268"/>
            <a:ext cx="803878" cy="57211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E473996F-07D8-41E1-8C4A-0DC5B026BF72}"/>
              </a:ext>
            </a:extLst>
          </p:cNvPr>
          <p:cNvSpPr txBox="1"/>
          <p:nvPr/>
        </p:nvSpPr>
        <p:spPr>
          <a:xfrm rot="20596444">
            <a:off x="10339987" y="3354712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-18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1">
            <a:extLst>
              <a:ext uri="{FF2B5EF4-FFF2-40B4-BE49-F238E27FC236}">
                <a16:creationId xmlns:a16="http://schemas.microsoft.com/office/drawing/2014/main" id="{D85BBF01-8077-44E7-B6D2-D0940C37EFF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dell’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occupazione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Analisi per settore e provincia</a:t>
            </a:r>
            <a:endParaRPr lang="it-IT" sz="2200" b="0" strike="sngStrike" dirty="0"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C9C81425-D419-4728-8031-3147DABBE930}"/>
              </a:ext>
            </a:extLst>
          </p:cNvPr>
          <p:cNvSpPr/>
          <p:nvPr/>
        </p:nvSpPr>
        <p:spPr bwMode="auto">
          <a:xfrm>
            <a:off x="522480" y="4043327"/>
            <a:ext cx="10038016" cy="2316230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A136C286-D7AF-47DE-8AC5-845955D9BC84}"/>
              </a:ext>
            </a:extLst>
          </p:cNvPr>
          <p:cNvSpPr/>
          <p:nvPr/>
        </p:nvSpPr>
        <p:spPr bwMode="auto">
          <a:xfrm>
            <a:off x="522480" y="1236687"/>
            <a:ext cx="10038016" cy="2170542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3FC6D24-C21B-4DC8-9150-5AFDFC58B6F0}"/>
              </a:ext>
            </a:extLst>
          </p:cNvPr>
          <p:cNvSpPr txBox="1"/>
          <p:nvPr/>
        </p:nvSpPr>
        <p:spPr>
          <a:xfrm>
            <a:off x="407368" y="3839277"/>
            <a:ext cx="6264696" cy="3072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PROVINCIA</a:t>
            </a:r>
            <a:endParaRPr lang="en-US" sz="14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7A23E5AE-77FD-4E74-9078-32374EC6F8A2}"/>
              </a:ext>
            </a:extLst>
          </p:cNvPr>
          <p:cNvSpPr txBox="1"/>
          <p:nvPr/>
        </p:nvSpPr>
        <p:spPr>
          <a:xfrm>
            <a:off x="407368" y="1087187"/>
            <a:ext cx="626469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4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SALDI per </a:t>
            </a:r>
            <a:r>
              <a:rPr lang="it-IT" sz="14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SETTORE DI ATTIVIT</a:t>
            </a:r>
            <a:r>
              <a:rPr lang="it-IT" sz="14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À</a:t>
            </a:r>
            <a:r>
              <a:rPr lang="en-US" sz="1400" u="sng" cap="small" dirty="0">
                <a:solidFill>
                  <a:schemeClr val="bg1"/>
                </a:solidFill>
                <a:latin typeface="Century Gothic" panose="020B0502020202020204" pitchFamily="34" charset="0"/>
              </a:rPr>
              <a:t> ECONOMICA</a:t>
            </a:r>
            <a:endParaRPr lang="en-US" sz="14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14D2618A-0FAB-4677-B6B1-99E699F4F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1392167"/>
            <a:ext cx="1881385" cy="291260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2E87980B-748A-448B-8202-E9CFEDF85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866" y="4224555"/>
            <a:ext cx="1881385" cy="291260"/>
          </a:xfrm>
          <a:prstGeom prst="rect">
            <a:avLst/>
          </a:prstGeom>
        </p:spPr>
      </p:pic>
      <p:grpSp>
        <p:nvGrpSpPr>
          <p:cNvPr id="53" name="Gruppo 52">
            <a:extLst>
              <a:ext uri="{FF2B5EF4-FFF2-40B4-BE49-F238E27FC236}">
                <a16:creationId xmlns:a16="http://schemas.microsoft.com/office/drawing/2014/main" id="{6B9E74C1-AB5A-4673-BAAF-F57CDFEDFEDD}"/>
              </a:ext>
            </a:extLst>
          </p:cNvPr>
          <p:cNvGrpSpPr/>
          <p:nvPr/>
        </p:nvGrpSpPr>
        <p:grpSpPr>
          <a:xfrm>
            <a:off x="724428" y="2842001"/>
            <a:ext cx="9447000" cy="553998"/>
            <a:chOff x="724428" y="2817213"/>
            <a:chExt cx="9447000" cy="553998"/>
          </a:xfrm>
        </p:grpSpPr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C471F3FD-9F46-4192-BE17-3004316A3C81}"/>
                </a:ext>
              </a:extLst>
            </p:cNvPr>
            <p:cNvSpPr txBox="1"/>
            <p:nvPr/>
          </p:nvSpPr>
          <p:spPr>
            <a:xfrm>
              <a:off x="724428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FOOD</a:t>
              </a: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5FAB3DF0-D6A7-4B1E-8D05-3042A54E8D26}"/>
                </a:ext>
              </a:extLst>
            </p:cNvPr>
            <p:cNvSpPr txBox="1"/>
            <p:nvPr/>
          </p:nvSpPr>
          <p:spPr>
            <a:xfrm>
              <a:off x="2108126" y="2817213"/>
              <a:ext cx="13035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Commercio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NO FOOD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D8A5277C-4E48-4C19-8ACA-C59914B22549}"/>
                </a:ext>
              </a:extLst>
            </p:cNvPr>
            <p:cNvSpPr txBox="1"/>
            <p:nvPr/>
          </p:nvSpPr>
          <p:spPr>
            <a:xfrm>
              <a:off x="3503797" y="2817213"/>
              <a:ext cx="128592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Ristorazione</a:t>
              </a: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D49A621F-B1B8-4FDE-B8AF-E414831C0AD9}"/>
                </a:ext>
              </a:extLst>
            </p:cNvPr>
            <p:cNvSpPr txBox="1"/>
            <p:nvPr/>
          </p:nvSpPr>
          <p:spPr>
            <a:xfrm>
              <a:off x="4969710" y="2817213"/>
              <a:ext cx="113204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Ricezione 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turistica</a:t>
              </a: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0765A96A-5047-4BBF-8F84-A4F2C6CFF708}"/>
                </a:ext>
              </a:extLst>
            </p:cNvPr>
            <p:cNvSpPr txBox="1"/>
            <p:nvPr/>
          </p:nvSpPr>
          <p:spPr>
            <a:xfrm>
              <a:off x="6365047" y="2817213"/>
              <a:ext cx="112883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Trasporti e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logistica</a:t>
              </a: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D1B554FF-C8B0-4DEB-8152-BB6E5D2A3251}"/>
                </a:ext>
              </a:extLst>
            </p:cNvPr>
            <p:cNvSpPr txBox="1"/>
            <p:nvPr/>
          </p:nvSpPr>
          <p:spPr>
            <a:xfrm>
              <a:off x="7852658" y="2817213"/>
              <a:ext cx="9236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Imprese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9BFFEE3A-AB75-4840-88D0-BE8A2F607ABC}"/>
                </a:ext>
              </a:extLst>
            </p:cNvPr>
            <p:cNvSpPr txBox="1"/>
            <p:nvPr/>
          </p:nvSpPr>
          <p:spPr>
            <a:xfrm>
              <a:off x="9239763" y="2817213"/>
              <a:ext cx="9316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Servizi</a:t>
              </a:r>
            </a:p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Persona</a:t>
              </a:r>
            </a:p>
          </p:txBody>
        </p:sp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CD4564A9-78DF-4D07-8C4E-3897F5850B25}"/>
              </a:ext>
            </a:extLst>
          </p:cNvPr>
          <p:cNvGrpSpPr/>
          <p:nvPr/>
        </p:nvGrpSpPr>
        <p:grpSpPr>
          <a:xfrm>
            <a:off x="808094" y="5783493"/>
            <a:ext cx="9457988" cy="564922"/>
            <a:chOff x="808094" y="5783493"/>
            <a:chExt cx="9457988" cy="564922"/>
          </a:xfrm>
        </p:grpSpPr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801060AC-EDF2-43A8-9439-849A44FDFDA0}"/>
                </a:ext>
              </a:extLst>
            </p:cNvPr>
            <p:cNvSpPr txBox="1"/>
            <p:nvPr/>
          </p:nvSpPr>
          <p:spPr>
            <a:xfrm>
              <a:off x="808094" y="5794417"/>
              <a:ext cx="90922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Massa</a:t>
              </a:r>
              <a:b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</a:br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Carrara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576031B6-BB96-4872-94DC-47A230CC1921}"/>
                </a:ext>
              </a:extLst>
            </p:cNvPr>
            <p:cNvSpPr txBox="1"/>
            <p:nvPr/>
          </p:nvSpPr>
          <p:spPr>
            <a:xfrm>
              <a:off x="1827803" y="5794417"/>
              <a:ext cx="77136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Lucca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DC6681F9-CD52-4806-96AD-1092E6AE61F1}"/>
                </a:ext>
              </a:extLst>
            </p:cNvPr>
            <p:cNvSpPr txBox="1"/>
            <p:nvPr/>
          </p:nvSpPr>
          <p:spPr>
            <a:xfrm>
              <a:off x="2785678" y="5794417"/>
              <a:ext cx="77457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Pistoia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1A78B0D6-AE65-4143-BD0B-6E586D40BDB5}"/>
                </a:ext>
              </a:extLst>
            </p:cNvPr>
            <p:cNvSpPr txBox="1"/>
            <p:nvPr/>
          </p:nvSpPr>
          <p:spPr>
            <a:xfrm>
              <a:off x="3714525" y="5794417"/>
              <a:ext cx="82266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Firenze</a:t>
              </a: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8592AE16-EB5F-4B5C-B417-AE86ED349566}"/>
                </a:ext>
              </a:extLst>
            </p:cNvPr>
            <p:cNvSpPr txBox="1"/>
            <p:nvPr/>
          </p:nvSpPr>
          <p:spPr>
            <a:xfrm>
              <a:off x="4665705" y="5794417"/>
              <a:ext cx="8467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Livorno</a:t>
              </a: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2EE498BC-B6DC-4F83-9D1E-6B4031C614F3}"/>
                </a:ext>
              </a:extLst>
            </p:cNvPr>
            <p:cNvSpPr txBox="1"/>
            <p:nvPr/>
          </p:nvSpPr>
          <p:spPr>
            <a:xfrm>
              <a:off x="5767034" y="5794417"/>
              <a:ext cx="54373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Pisa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9D5783A2-1692-4BB6-A2AB-383846F9F3DD}"/>
                </a:ext>
              </a:extLst>
            </p:cNvPr>
            <p:cNvSpPr txBox="1"/>
            <p:nvPr/>
          </p:nvSpPr>
          <p:spPr>
            <a:xfrm>
              <a:off x="6595969" y="5794417"/>
              <a:ext cx="80022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Arezzo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312FC9E3-4D5C-479D-91A8-C4650DA12A23}"/>
                </a:ext>
              </a:extLst>
            </p:cNvPr>
            <p:cNvSpPr txBox="1"/>
            <p:nvPr/>
          </p:nvSpPr>
          <p:spPr>
            <a:xfrm>
              <a:off x="7557369" y="5805341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Siena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32C79F66-DE6C-421D-92AA-3409FB8F21EC}"/>
                </a:ext>
              </a:extLst>
            </p:cNvPr>
            <p:cNvSpPr txBox="1"/>
            <p:nvPr/>
          </p:nvSpPr>
          <p:spPr>
            <a:xfrm>
              <a:off x="8415209" y="5783493"/>
              <a:ext cx="100540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Grosseto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E665A89D-231D-4A32-827D-9C027E14B170}"/>
                </a:ext>
              </a:extLst>
            </p:cNvPr>
            <p:cNvSpPr txBox="1"/>
            <p:nvPr/>
          </p:nvSpPr>
          <p:spPr>
            <a:xfrm>
              <a:off x="9465862" y="5794417"/>
              <a:ext cx="8002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b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Prato</a:t>
              </a:r>
            </a:p>
          </p:txBody>
        </p:sp>
      </p:grpSp>
      <p:pic>
        <p:nvPicPr>
          <p:cNvPr id="73" name="Immagine 72">
            <a:extLst>
              <a:ext uri="{FF2B5EF4-FFF2-40B4-BE49-F238E27FC236}">
                <a16:creationId xmlns:a16="http://schemas.microsoft.com/office/drawing/2014/main" id="{8C35BE9F-FCED-474A-ADE5-B6C96358C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08" y="4139406"/>
            <a:ext cx="9512012" cy="1788103"/>
          </a:xfrm>
          <a:prstGeom prst="rect">
            <a:avLst/>
          </a:prstGeom>
        </p:spPr>
      </p:pic>
      <p:pic>
        <p:nvPicPr>
          <p:cNvPr id="74" name="Immagine 73">
            <a:extLst>
              <a:ext uri="{FF2B5EF4-FFF2-40B4-BE49-F238E27FC236}">
                <a16:creationId xmlns:a16="http://schemas.microsoft.com/office/drawing/2014/main" id="{9FC34FEA-20C6-4D18-B335-B42487406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18" y="1158612"/>
            <a:ext cx="9512012" cy="178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25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92067C0-0F33-46F6-82FD-18801FFED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87" y="3177253"/>
            <a:ext cx="8586312" cy="3017520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Andamento dell’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occupazione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Gli effetti mitiganti delle misure in favore dell’occupazione perderanno slancio nel brevissimo periodo: oltre l’80% del terziario Toscana comincerà a perdere occupati già dal mese di maggio.</a:t>
            </a:r>
          </a:p>
        </p:txBody>
      </p:sp>
      <p:sp>
        <p:nvSpPr>
          <p:cNvPr id="18" name="CasellaDiTesto 9">
            <a:extLst>
              <a:ext uri="{FF2B5EF4-FFF2-40B4-BE49-F238E27FC236}">
                <a16:creationId xmlns:a16="http://schemas.microsoft.com/office/drawing/2014/main" id="{0A9EDB0E-440D-41F6-87EC-7F9928AF9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593288" cy="6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1700" u="sng" dirty="0">
                <a:latin typeface="Century Gothic" panose="020B0502020202020204" pitchFamily="34" charset="0"/>
              </a:rPr>
              <a:t>Impatto dell’emergenza sanitaria COVID-19 sull’occupazione presso le imprese</a:t>
            </a:r>
            <a:br>
              <a:rPr lang="it-IT" altLang="ja-JP" sz="1700" b="0" dirty="0">
                <a:latin typeface="Century Gothic" panose="020B0502020202020204" pitchFamily="34" charset="0"/>
              </a:rPr>
            </a:br>
            <a:r>
              <a:rPr lang="it-IT" altLang="ja-JP" sz="1700" b="0" i="1" dirty="0">
                <a:latin typeface="Century Gothic" panose="020B0502020202020204" pitchFamily="34" charset="0"/>
              </a:rPr>
              <a:t>(PROIEZIONE TEMPORALE)</a:t>
            </a:r>
          </a:p>
        </p:txBody>
      </p:sp>
      <p:sp>
        <p:nvSpPr>
          <p:cNvPr id="22" name="Text Box 49">
            <a:extLst>
              <a:ext uri="{FF2B5EF4-FFF2-40B4-BE49-F238E27FC236}">
                <a16:creationId xmlns:a16="http://schemas.microsoft.com/office/drawing/2014/main" id="{D8D60044-E852-4B35-BC5C-AA2674095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641" y="3780963"/>
            <a:ext cx="2226508" cy="1894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1800" b="0" i="1" dirty="0">
                <a:latin typeface="Century Gothic" panose="020B0502020202020204" pitchFamily="34" charset="0"/>
              </a:rPr>
              <a:t>Imprese che </a:t>
            </a:r>
            <a:r>
              <a:rPr lang="it-IT" altLang="it-IT" sz="1800" i="1" u="sng" dirty="0">
                <a:latin typeface="Century Gothic" panose="020B0502020202020204" pitchFamily="34" charset="0"/>
              </a:rPr>
              <a:t>non ravvisano alcun impatto</a:t>
            </a:r>
            <a:r>
              <a:rPr lang="it-IT" altLang="it-IT" sz="1800" b="0" i="1" dirty="0">
                <a:latin typeface="Century Gothic" panose="020B0502020202020204" pitchFamily="34" charset="0"/>
              </a:rPr>
              <a:t> della crisi sull’andamento dell’occupazione: </a:t>
            </a:r>
            <a:r>
              <a:rPr lang="it-IT" altLang="it-IT" sz="1800" i="1" dirty="0">
                <a:latin typeface="Century Gothic" panose="020B0502020202020204" pitchFamily="34" charset="0"/>
              </a:rPr>
              <a:t>5%</a:t>
            </a:r>
          </a:p>
        </p:txBody>
      </p:sp>
      <p:pic>
        <p:nvPicPr>
          <p:cNvPr id="23" name="Elemento grafico 22" descr="Professore">
            <a:extLst>
              <a:ext uri="{FF2B5EF4-FFF2-40B4-BE49-F238E27FC236}">
                <a16:creationId xmlns:a16="http://schemas.microsoft.com/office/drawing/2014/main" id="{42EF8CA5-9D0A-4B62-A8FC-0E5861DA0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2638" y="3622599"/>
            <a:ext cx="687003" cy="687003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2F4716F3-3F74-4950-ADA8-180943897416}"/>
              </a:ext>
            </a:extLst>
          </p:cNvPr>
          <p:cNvSpPr/>
          <p:nvPr/>
        </p:nvSpPr>
        <p:spPr>
          <a:xfrm>
            <a:off x="3293247" y="2460901"/>
            <a:ext cx="5098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00"/>
              </a:spcBef>
            </a:pPr>
            <a:r>
              <a:rPr lang="it-IT" altLang="it-IT" sz="1600" b="0" dirty="0">
                <a:latin typeface="Century Gothic" panose="020B0502020202020204" pitchFamily="34" charset="0"/>
              </a:rPr>
              <a:t>Imprese che prevedono il </a:t>
            </a:r>
            <a:r>
              <a:rPr lang="it-IT" altLang="it-IT" sz="1600" u="sng" dirty="0">
                <a:latin typeface="Century Gothic" panose="020B0502020202020204" pitchFamily="34" charset="0"/>
              </a:rPr>
              <a:t>massimo impatto negativo sull’occupazione</a:t>
            </a:r>
          </a:p>
        </p:txBody>
      </p:sp>
      <p:sp>
        <p:nvSpPr>
          <p:cNvPr id="4" name="Parentesi graffa aperta 3">
            <a:extLst>
              <a:ext uri="{FF2B5EF4-FFF2-40B4-BE49-F238E27FC236}">
                <a16:creationId xmlns:a16="http://schemas.microsoft.com/office/drawing/2014/main" id="{684E2E05-74EE-4B4B-9FAA-49F1BCB0A4C6}"/>
              </a:ext>
            </a:extLst>
          </p:cNvPr>
          <p:cNvSpPr/>
          <p:nvPr/>
        </p:nvSpPr>
        <p:spPr bwMode="auto">
          <a:xfrm rot="5400000">
            <a:off x="5576795" y="274527"/>
            <a:ext cx="531521" cy="6117847"/>
          </a:xfrm>
          <a:prstGeom prst="lef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 Box 49">
            <a:extLst>
              <a:ext uri="{FF2B5EF4-FFF2-40B4-BE49-F238E27FC236}">
                <a16:creationId xmlns:a16="http://schemas.microsoft.com/office/drawing/2014/main" id="{8B326F7B-B6FE-45B4-AA15-94800F9B7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580 casi (oltre 1 addetto).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7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059B0EA-7C7D-46B4-9153-28EB3706BE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6" r="6842"/>
          <a:stretch/>
        </p:blipFill>
        <p:spPr>
          <a:xfrm>
            <a:off x="479375" y="2655841"/>
            <a:ext cx="8064897" cy="3581471"/>
          </a:xfrm>
          <a:prstGeom prst="rect">
            <a:avLst/>
          </a:prstGeom>
        </p:spPr>
      </p:pic>
      <p:sp>
        <p:nvSpPr>
          <p:cNvPr id="28" name="Text Box 49">
            <a:extLst>
              <a:ext uri="{FF2B5EF4-FFF2-40B4-BE49-F238E27FC236}">
                <a16:creationId xmlns:a16="http://schemas.microsoft.com/office/drawing/2014/main" id="{2A3D811C-EB20-489B-B935-09A96807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2F0BB84-AFFF-46B7-B8EE-4289BA6ECE98}"/>
              </a:ext>
            </a:extLst>
          </p:cNvPr>
          <p:cNvSpPr/>
          <p:nvPr/>
        </p:nvSpPr>
        <p:spPr>
          <a:xfrm>
            <a:off x="8774700" y="1966507"/>
            <a:ext cx="3081939" cy="4093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300" i="1" dirty="0">
                <a:solidFill>
                  <a:srgbClr val="4472C4"/>
                </a:solidFill>
                <a:latin typeface="Century Gothic" panose="020B0502020202020204" pitchFamily="34" charset="0"/>
                <a:cs typeface="Arial"/>
              </a:rPr>
              <a:t>Nei primi mesi del 2020 le imprese sono state costrette al </a:t>
            </a:r>
            <a:r>
              <a:rPr lang="it-IT" sz="1300" i="1" dirty="0" err="1">
                <a:solidFill>
                  <a:srgbClr val="4472C4"/>
                </a:solidFill>
                <a:latin typeface="Century Gothic" panose="020B0502020202020204" pitchFamily="34" charset="0"/>
                <a:cs typeface="Arial"/>
              </a:rPr>
              <a:t>lockdown</a:t>
            </a:r>
            <a:r>
              <a:rPr lang="it-IT" sz="1300" i="1" dirty="0">
                <a:solidFill>
                  <a:srgbClr val="4472C4"/>
                </a:solidFill>
                <a:latin typeface="Century Gothic" panose="020B0502020202020204" pitchFamily="34" charset="0"/>
                <a:cs typeface="Arial"/>
              </a:rPr>
              <a:t>, con conseguente crisi di produttività.</a:t>
            </a:r>
          </a:p>
          <a:p>
            <a:pPr>
              <a:defRPr/>
            </a:pPr>
            <a:endParaRPr lang="it-IT" sz="1300" b="0" i="1" dirty="0">
              <a:latin typeface="Century Gothic" panose="020B0502020202020204" pitchFamily="34" charset="0"/>
              <a:cs typeface="Arial"/>
            </a:endParaRPr>
          </a:p>
          <a:p>
            <a:pPr>
              <a:defRPr/>
            </a:pPr>
            <a:r>
              <a:rPr lang="it-IT" sz="1300" i="1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Successivamente, si assiste ad una crisi di liquidità, diretta conseguenza dell’interruzione dell’attività aziendale. Tale crisi è destinata a protrarsi anche nei mesi successivi a quelli estivi.</a:t>
            </a:r>
          </a:p>
          <a:p>
            <a:pPr>
              <a:defRPr/>
            </a:pPr>
            <a:endParaRPr lang="it-IT" sz="1300" b="0" i="1" dirty="0">
              <a:latin typeface="Century Gothic" panose="020B0502020202020204" pitchFamily="34" charset="0"/>
              <a:cs typeface="Arial"/>
            </a:endParaRPr>
          </a:p>
          <a:p>
            <a:pPr>
              <a:defRPr/>
            </a:pPr>
            <a:r>
              <a:rPr lang="it-IT" sz="13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/>
              </a:rPr>
              <a:t>Da giugno in poi, si prospetta una crisi costante del quadro occupazionale: le imprese avranno già utilizzato tutti gli ammortizzatori possibili (es. concessione ferie e permessi, congedi, CIG) e saranno costrette a rivalersi sugli organici per restare a galla.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244A4BC-F927-4A54-8003-435E733160EF}"/>
              </a:ext>
            </a:extLst>
          </p:cNvPr>
          <p:cNvSpPr/>
          <p:nvPr/>
        </p:nvSpPr>
        <p:spPr bwMode="auto">
          <a:xfrm>
            <a:off x="418009" y="5046334"/>
            <a:ext cx="1068271" cy="5847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it-IT" sz="1600" dirty="0">
                <a:latin typeface="Century Gothic" panose="020B0502020202020204" pitchFamily="34" charset="0"/>
              </a:rPr>
              <a:t>APRILE 2020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58DF961-AA29-4944-AD5D-EB3603F2FA23}"/>
              </a:ext>
            </a:extLst>
          </p:cNvPr>
          <p:cNvSpPr/>
          <p:nvPr/>
        </p:nvSpPr>
        <p:spPr bwMode="auto">
          <a:xfrm>
            <a:off x="2729698" y="5046334"/>
            <a:ext cx="1068271" cy="5847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it-IT" sz="1600" dirty="0">
                <a:latin typeface="Century Gothic" panose="020B0502020202020204" pitchFamily="34" charset="0"/>
              </a:rPr>
              <a:t>GIUGNO 2020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E91287C-6B63-49BF-986C-30746B8099C1}"/>
              </a:ext>
            </a:extLst>
          </p:cNvPr>
          <p:cNvSpPr/>
          <p:nvPr/>
        </p:nvSpPr>
        <p:spPr bwMode="auto">
          <a:xfrm>
            <a:off x="4918063" y="5046334"/>
            <a:ext cx="1292608" cy="5847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it-IT" sz="1600" dirty="0">
                <a:latin typeface="Century Gothic" panose="020B0502020202020204" pitchFamily="34" charset="0"/>
              </a:rPr>
              <a:t>SETTEMBRE 2020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CDD8100-320A-44D4-9732-3095ADCF5519}"/>
              </a:ext>
            </a:extLst>
          </p:cNvPr>
          <p:cNvSpPr/>
          <p:nvPr/>
        </p:nvSpPr>
        <p:spPr bwMode="auto">
          <a:xfrm>
            <a:off x="7274219" y="5046334"/>
            <a:ext cx="1175098" cy="5847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it-IT" sz="1600" dirty="0">
                <a:latin typeface="Century Gothic" panose="020B0502020202020204" pitchFamily="34" charset="0"/>
              </a:rPr>
              <a:t>DICEMBRE 2020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704A78A2-90A2-4B44-A0EB-7C969E893833}"/>
              </a:ext>
            </a:extLst>
          </p:cNvPr>
          <p:cNvSpPr/>
          <p:nvPr/>
        </p:nvSpPr>
        <p:spPr bwMode="auto">
          <a:xfrm rot="889856">
            <a:off x="3008727" y="2855626"/>
            <a:ext cx="510210" cy="509988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0BBFE98-A7CA-4827-923E-1B23BAA3C470}"/>
              </a:ext>
            </a:extLst>
          </p:cNvPr>
          <p:cNvSpPr/>
          <p:nvPr/>
        </p:nvSpPr>
        <p:spPr bwMode="auto">
          <a:xfrm>
            <a:off x="479376" y="1896662"/>
            <a:ext cx="11449272" cy="440801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asellaDiTesto 9">
            <a:extLst>
              <a:ext uri="{FF2B5EF4-FFF2-40B4-BE49-F238E27FC236}">
                <a16:creationId xmlns:a16="http://schemas.microsoft.com/office/drawing/2014/main" id="{2285EBA5-D325-4C9D-B237-1AB10A722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64138"/>
            <a:ext cx="8278829" cy="402931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20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Andamento della crisi nel corso del 2020</a:t>
            </a:r>
            <a:endParaRPr lang="it-IT" altLang="ja-JP" sz="2000" b="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7F3CA779-8FAE-432A-A8F0-D119A2028EBA}"/>
              </a:ext>
            </a:extLst>
          </p:cNvPr>
          <p:cNvSpPr/>
          <p:nvPr/>
        </p:nvSpPr>
        <p:spPr>
          <a:xfrm>
            <a:off x="1350833" y="2077815"/>
            <a:ext cx="4132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000" i="1" dirty="0">
                <a:latin typeface="Century Gothic" panose="020B0502020202020204" pitchFamily="34" charset="0"/>
                <a:cs typeface="Arial"/>
              </a:rPr>
              <a:t>Picco della crisi di produttività e di liquidità a GIUGNO 2020…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16C8C548-F5D2-4EDC-9CFB-CBC70311F827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(TOSCANA) Proiezione temporale della crisi |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A giugno è previsto il picco della crisi di produttività e di liquidità delle imprese del terziario della Toscana. L’emergenza occupazionale proseguirà invece fino a fine 2020.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0DBC13A0-C90E-4738-AAA5-AB0870A4B2F4}"/>
              </a:ext>
            </a:extLst>
          </p:cNvPr>
          <p:cNvCxnSpPr>
            <a:cxnSpLocks/>
          </p:cNvCxnSpPr>
          <p:nvPr/>
        </p:nvCxnSpPr>
        <p:spPr bwMode="auto">
          <a:xfrm>
            <a:off x="3575709" y="3573016"/>
            <a:ext cx="4464496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7" name="Rettangolo 26">
            <a:extLst>
              <a:ext uri="{FF2B5EF4-FFF2-40B4-BE49-F238E27FC236}">
                <a16:creationId xmlns:a16="http://schemas.microsoft.com/office/drawing/2014/main" id="{7FBEE92D-AD21-4D1A-AC9C-2A18584ED24B}"/>
              </a:ext>
            </a:extLst>
          </p:cNvPr>
          <p:cNvSpPr/>
          <p:nvPr/>
        </p:nvSpPr>
        <p:spPr>
          <a:xfrm>
            <a:off x="4244302" y="3132948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400" i="1" dirty="0">
                <a:latin typeface="Century Gothic" panose="020B0502020202020204" pitchFamily="34" charset="0"/>
                <a:cs typeface="Arial"/>
              </a:rPr>
              <a:t>…la crisi occupazionale prosegue tutto l’anno</a:t>
            </a:r>
          </a:p>
        </p:txBody>
      </p:sp>
    </p:spTree>
    <p:extLst>
      <p:ext uri="{BB962C8B-B14F-4D97-AF65-F5344CB8AC3E}">
        <p14:creationId xmlns:p14="http://schemas.microsoft.com/office/powerpoint/2010/main" val="37553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olo 1">
            <a:extLst>
              <a:ext uri="{FF2B5EF4-FFF2-40B4-BE49-F238E27FC236}">
                <a16:creationId xmlns:a16="http://schemas.microsoft.com/office/drawing/2014/main" id="{CC0E57AF-0E08-4B34-9A7B-E8A3307D4637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Universo delle imprese |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Le imprese del terziario (commercio, turismo, servizi) della Toscana sono oltre 211 mila, costituendo il 65% dell’intero tessuto imprenditoriale extra agricolo della regione.</a:t>
            </a:r>
          </a:p>
        </p:txBody>
      </p:sp>
      <p:sp>
        <p:nvSpPr>
          <p:cNvPr id="57" name="Rettangolo 93">
            <a:extLst>
              <a:ext uri="{FF2B5EF4-FFF2-40B4-BE49-F238E27FC236}">
                <a16:creationId xmlns:a16="http://schemas.microsoft.com/office/drawing/2014/main" id="{03224E86-2E43-483B-AF47-AE081E937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altLang="it-IT" sz="1000" b="0" dirty="0">
                <a:latin typeface="Century Gothic" panose="020B0502020202020204" pitchFamily="34" charset="0"/>
              </a:rPr>
              <a:t>Infocamere (</a:t>
            </a:r>
            <a:r>
              <a:rPr lang="it-IT" altLang="it-IT" sz="1000" b="0" dirty="0" err="1">
                <a:latin typeface="Century Gothic" panose="020B0502020202020204" pitchFamily="34" charset="0"/>
              </a:rPr>
              <a:t>Movimprese</a:t>
            </a:r>
            <a:r>
              <a:rPr lang="it-IT" altLang="it-IT" sz="1000" b="0" dirty="0">
                <a:latin typeface="Century Gothic" panose="020B0502020202020204" pitchFamily="34" charset="0"/>
              </a:rPr>
              <a:t>).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58" name="Rettangolo 93">
            <a:extLst>
              <a:ext uri="{FF2B5EF4-FFF2-40B4-BE49-F238E27FC236}">
                <a16:creationId xmlns:a16="http://schemas.microsoft.com/office/drawing/2014/main" id="{FB07620A-6486-451A-9B7C-8DBA8A8D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5156" y="1895208"/>
            <a:ext cx="2243211" cy="413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300"/>
              </a:spcBef>
            </a:pPr>
            <a:r>
              <a:rPr lang="it-IT" sz="1200" i="1" u="sng" dirty="0">
                <a:latin typeface="Century Gothic" panose="020B0502020202020204" pitchFamily="34" charset="0"/>
              </a:rPr>
              <a:t>IMPRESE INCLUSE NELL’ANALISI</a:t>
            </a:r>
            <a:r>
              <a:rPr lang="it-IT" sz="1200" b="0" i="1" dirty="0">
                <a:latin typeface="Century Gothic" panose="020B0502020202020204" pitchFamily="34" charset="0"/>
              </a:rPr>
              <a:t>: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Manifattura</a:t>
            </a:r>
            <a:r>
              <a:rPr lang="it-IT" sz="1200" b="0" i="1" dirty="0">
                <a:latin typeface="Century Gothic" panose="020B0502020202020204" pitchFamily="34" charset="0"/>
              </a:rPr>
              <a:t> (B_C_D_E);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Costruzioni</a:t>
            </a:r>
            <a:r>
              <a:rPr lang="it-IT" sz="1200" b="0" i="1" dirty="0">
                <a:latin typeface="Century Gothic" panose="020B0502020202020204" pitchFamily="34" charset="0"/>
              </a:rPr>
              <a:t> (F);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Commercio</a:t>
            </a:r>
            <a:r>
              <a:rPr lang="it-IT" sz="1200" b="0" i="1" dirty="0">
                <a:latin typeface="Century Gothic" panose="020B0502020202020204" pitchFamily="34" charset="0"/>
              </a:rPr>
              <a:t> (G); 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Turismo</a:t>
            </a:r>
            <a:r>
              <a:rPr lang="it-IT" sz="1200" b="0" i="1" dirty="0">
                <a:latin typeface="Century Gothic" panose="020B0502020202020204" pitchFamily="34" charset="0"/>
              </a:rPr>
              <a:t> (I); 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Servizi </a:t>
            </a:r>
            <a:r>
              <a:rPr lang="it-IT" sz="1200" b="0" i="1" dirty="0">
                <a:latin typeface="Century Gothic" panose="020B0502020202020204" pitchFamily="34" charset="0"/>
              </a:rPr>
              <a:t>(H_J_L_M_N_O_P_Q_R).</a:t>
            </a:r>
          </a:p>
          <a:p>
            <a:pPr>
              <a:spcBef>
                <a:spcPts val="300"/>
              </a:spcBef>
            </a:pPr>
            <a:endParaRPr lang="it-IT" sz="1200" b="0" i="1" dirty="0">
              <a:latin typeface="Century Gothic" panose="020B0502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it-IT" sz="1200" i="1" u="sng" dirty="0">
                <a:latin typeface="Century Gothic" panose="020B0502020202020204" pitchFamily="34" charset="0"/>
              </a:rPr>
              <a:t>IMPRESE ESCLUSE DALL’ANALISI</a:t>
            </a:r>
            <a:r>
              <a:rPr lang="it-IT" sz="1200" b="0" i="1" dirty="0">
                <a:latin typeface="Century Gothic" panose="020B0502020202020204" pitchFamily="34" charset="0"/>
              </a:rPr>
              <a:t>: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i="1" dirty="0">
                <a:latin typeface="Century Gothic" panose="020B0502020202020204" pitchFamily="34" charset="0"/>
              </a:rPr>
              <a:t>«Altre imprese»: </a:t>
            </a:r>
            <a:r>
              <a:rPr lang="it-IT" sz="1200" b="0" i="1" dirty="0">
                <a:latin typeface="Century Gothic" panose="020B0502020202020204" pitchFamily="34" charset="0"/>
              </a:rPr>
              <a:t>Attività finanziarie e assicurative (K), Altre attività di servizi (S), Attività di servizi domestici (T), Organismi extraterritoriali (U), Imprese «non classificate» (NC).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it-IT" sz="1200" b="0" i="1" dirty="0">
                <a:latin typeface="Century Gothic" panose="020B0502020202020204" pitchFamily="34" charset="0"/>
              </a:rPr>
              <a:t>Agricoltura (A).</a:t>
            </a:r>
          </a:p>
        </p:txBody>
      </p:sp>
      <p:sp>
        <p:nvSpPr>
          <p:cNvPr id="76" name="Text Box 18">
            <a:extLst>
              <a:ext uri="{FF2B5EF4-FFF2-40B4-BE49-F238E27FC236}">
                <a16:creationId xmlns:a16="http://schemas.microsoft.com/office/drawing/2014/main" id="{E3012539-8F2F-4A26-BCED-AB409A515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1" y="3696346"/>
            <a:ext cx="1679123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/>
              <a:t>Commercio</a:t>
            </a:r>
          </a:p>
        </p:txBody>
      </p:sp>
      <p:sp>
        <p:nvSpPr>
          <p:cNvPr id="77" name="Text Box 18">
            <a:extLst>
              <a:ext uri="{FF2B5EF4-FFF2-40B4-BE49-F238E27FC236}">
                <a16:creationId xmlns:a16="http://schemas.microsoft.com/office/drawing/2014/main" id="{AE8A6597-2B79-4A83-A78D-97BADC441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1" y="2527327"/>
            <a:ext cx="1849105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>
                <a:solidFill>
                  <a:schemeClr val="bg1">
                    <a:lumMod val="50000"/>
                  </a:schemeClr>
                </a:solidFill>
              </a:rPr>
              <a:t>Manifattura</a:t>
            </a:r>
          </a:p>
        </p:txBody>
      </p:sp>
      <p:sp>
        <p:nvSpPr>
          <p:cNvPr id="78" name="Text Box 18">
            <a:extLst>
              <a:ext uri="{FF2B5EF4-FFF2-40B4-BE49-F238E27FC236}">
                <a16:creationId xmlns:a16="http://schemas.microsoft.com/office/drawing/2014/main" id="{3D9D4B0C-0911-4620-BF4E-624F99DAD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1" y="3114476"/>
            <a:ext cx="17067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>
                <a:solidFill>
                  <a:schemeClr val="bg1">
                    <a:lumMod val="50000"/>
                  </a:schemeClr>
                </a:solidFill>
              </a:rPr>
              <a:t>Costruzioni</a:t>
            </a:r>
          </a:p>
        </p:txBody>
      </p:sp>
      <p:sp>
        <p:nvSpPr>
          <p:cNvPr id="80" name="Text Box 18">
            <a:extLst>
              <a:ext uri="{FF2B5EF4-FFF2-40B4-BE49-F238E27FC236}">
                <a16:creationId xmlns:a16="http://schemas.microsoft.com/office/drawing/2014/main" id="{79D95EF3-65C6-4863-82F4-BD87002EF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415" y="2527327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580 mila</a:t>
            </a:r>
          </a:p>
        </p:txBody>
      </p:sp>
      <p:sp>
        <p:nvSpPr>
          <p:cNvPr id="81" name="Text Box 18">
            <a:extLst>
              <a:ext uri="{FF2B5EF4-FFF2-40B4-BE49-F238E27FC236}">
                <a16:creationId xmlns:a16="http://schemas.microsoft.com/office/drawing/2014/main" id="{256C4FC7-E51C-4DE2-9B8B-13BF9C6DB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415" y="3696346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1,5 MLN</a:t>
            </a:r>
          </a:p>
        </p:txBody>
      </p:sp>
      <p:sp>
        <p:nvSpPr>
          <p:cNvPr id="82" name="Text Box 18">
            <a:extLst>
              <a:ext uri="{FF2B5EF4-FFF2-40B4-BE49-F238E27FC236}">
                <a16:creationId xmlns:a16="http://schemas.microsoft.com/office/drawing/2014/main" id="{EF33EAB9-E57C-4C2B-BAFA-C9DB2B8FE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415" y="3114476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825 mila</a:t>
            </a:r>
          </a:p>
        </p:txBody>
      </p:sp>
      <p:sp>
        <p:nvSpPr>
          <p:cNvPr id="84" name="Text Box 18">
            <a:extLst>
              <a:ext uri="{FF2B5EF4-FFF2-40B4-BE49-F238E27FC236}">
                <a16:creationId xmlns:a16="http://schemas.microsoft.com/office/drawing/2014/main" id="{2F028DC6-EF32-417E-B139-1DB682BCB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2" y="4314521"/>
            <a:ext cx="1571610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/>
              <a:t>Turismo</a:t>
            </a:r>
          </a:p>
        </p:txBody>
      </p:sp>
      <p:sp>
        <p:nvSpPr>
          <p:cNvPr id="85" name="Text Box 18">
            <a:extLst>
              <a:ext uri="{FF2B5EF4-FFF2-40B4-BE49-F238E27FC236}">
                <a16:creationId xmlns:a16="http://schemas.microsoft.com/office/drawing/2014/main" id="{879C011C-275F-4A83-85C6-747C4BC88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1" y="4880114"/>
            <a:ext cx="1450657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/>
              <a:t>Servizi</a:t>
            </a:r>
          </a:p>
        </p:txBody>
      </p:sp>
      <p:sp>
        <p:nvSpPr>
          <p:cNvPr id="86" name="Text Box 18">
            <a:extLst>
              <a:ext uri="{FF2B5EF4-FFF2-40B4-BE49-F238E27FC236}">
                <a16:creationId xmlns:a16="http://schemas.microsoft.com/office/drawing/2014/main" id="{0C43DEAC-D2F1-4140-B98F-C7A8D559A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415" y="4314521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455 mila</a:t>
            </a:r>
          </a:p>
        </p:txBody>
      </p:sp>
      <p:sp>
        <p:nvSpPr>
          <p:cNvPr id="88" name="Text Box 18">
            <a:extLst>
              <a:ext uri="{FF2B5EF4-FFF2-40B4-BE49-F238E27FC236}">
                <a16:creationId xmlns:a16="http://schemas.microsoft.com/office/drawing/2014/main" id="{6AB5284C-1D8E-4F8B-8761-B87656EC3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415" y="4880114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1,17 MLN</a:t>
            </a:r>
          </a:p>
        </p:txBody>
      </p:sp>
      <p:sp>
        <p:nvSpPr>
          <p:cNvPr id="97" name="Text Box 18">
            <a:extLst>
              <a:ext uri="{FF2B5EF4-FFF2-40B4-BE49-F238E27FC236}">
                <a16:creationId xmlns:a16="http://schemas.microsoft.com/office/drawing/2014/main" id="{5D02A81F-8A8B-4D19-9856-F6AAA81B9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875" y="2527327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54.308</a:t>
            </a:r>
          </a:p>
        </p:txBody>
      </p:sp>
      <p:sp>
        <p:nvSpPr>
          <p:cNvPr id="98" name="Text Box 18">
            <a:extLst>
              <a:ext uri="{FF2B5EF4-FFF2-40B4-BE49-F238E27FC236}">
                <a16:creationId xmlns:a16="http://schemas.microsoft.com/office/drawing/2014/main" id="{541713C3-4474-4B06-84C1-75047606C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875" y="3696346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96.507</a:t>
            </a:r>
          </a:p>
        </p:txBody>
      </p:sp>
      <p:sp>
        <p:nvSpPr>
          <p:cNvPr id="99" name="Text Box 18">
            <a:extLst>
              <a:ext uri="{FF2B5EF4-FFF2-40B4-BE49-F238E27FC236}">
                <a16:creationId xmlns:a16="http://schemas.microsoft.com/office/drawing/2014/main" id="{D08EC34E-7E0D-4FEA-90DF-339D977BD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875" y="3114476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58.974</a:t>
            </a:r>
          </a:p>
        </p:txBody>
      </p:sp>
      <p:sp>
        <p:nvSpPr>
          <p:cNvPr id="100" name="Text Box 18">
            <a:extLst>
              <a:ext uri="{FF2B5EF4-FFF2-40B4-BE49-F238E27FC236}">
                <a16:creationId xmlns:a16="http://schemas.microsoft.com/office/drawing/2014/main" id="{0D60CA24-24A5-481F-BC74-FA389B444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875" y="4314521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34.123</a:t>
            </a:r>
          </a:p>
        </p:txBody>
      </p:sp>
      <p:sp>
        <p:nvSpPr>
          <p:cNvPr id="102" name="Text Box 18">
            <a:extLst>
              <a:ext uri="{FF2B5EF4-FFF2-40B4-BE49-F238E27FC236}">
                <a16:creationId xmlns:a16="http://schemas.microsoft.com/office/drawing/2014/main" id="{5DFD31E8-DA98-4BE8-B2BA-1C8D95041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6875" y="4880114"/>
            <a:ext cx="15404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solidFill>
                  <a:srgbClr val="203864"/>
                </a:solidFill>
                <a:latin typeface="Century Gothic" panose="020B0502020202020204" pitchFamily="34" charset="0"/>
              </a:rPr>
              <a:t>80.566</a:t>
            </a:r>
          </a:p>
        </p:txBody>
      </p:sp>
      <p:sp>
        <p:nvSpPr>
          <p:cNvPr id="110" name="Text Box 18">
            <a:extLst>
              <a:ext uri="{FF2B5EF4-FFF2-40B4-BE49-F238E27FC236}">
                <a16:creationId xmlns:a16="http://schemas.microsoft.com/office/drawing/2014/main" id="{08BD640D-3647-4836-9314-3C05B0E13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31" y="5718884"/>
            <a:ext cx="2376264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sz="1400" b="1" i="1" dirty="0">
                <a:solidFill>
                  <a:schemeClr val="tx1"/>
                </a:solidFill>
              </a:rPr>
              <a:t>TOTALE</a:t>
            </a:r>
          </a:p>
        </p:txBody>
      </p:sp>
      <p:sp>
        <p:nvSpPr>
          <p:cNvPr id="128" name="Text Box 18">
            <a:extLst>
              <a:ext uri="{FF2B5EF4-FFF2-40B4-BE49-F238E27FC236}">
                <a16:creationId xmlns:a16="http://schemas.microsoft.com/office/drawing/2014/main" id="{48111FBD-F06D-4416-8F2D-9CB017CE1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438" y="5718884"/>
            <a:ext cx="1400451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4,5 MLN</a:t>
            </a:r>
          </a:p>
        </p:txBody>
      </p:sp>
      <p:sp>
        <p:nvSpPr>
          <p:cNvPr id="129" name="Text Box 18">
            <a:extLst>
              <a:ext uri="{FF2B5EF4-FFF2-40B4-BE49-F238E27FC236}">
                <a16:creationId xmlns:a16="http://schemas.microsoft.com/office/drawing/2014/main" id="{7F7698CA-A80D-41E7-8E44-95E660DFE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898" y="5718884"/>
            <a:ext cx="1400451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324.478</a:t>
            </a:r>
          </a:p>
        </p:txBody>
      </p:sp>
      <p:cxnSp>
        <p:nvCxnSpPr>
          <p:cNvPr id="163" name="Connettore diritto 162">
            <a:extLst>
              <a:ext uri="{FF2B5EF4-FFF2-40B4-BE49-F238E27FC236}">
                <a16:creationId xmlns:a16="http://schemas.microsoft.com/office/drawing/2014/main" id="{D66C105A-61A1-42D8-863B-CA275A3D1754}"/>
              </a:ext>
            </a:extLst>
          </p:cNvPr>
          <p:cNvCxnSpPr>
            <a:cxnSpLocks/>
          </p:cNvCxnSpPr>
          <p:nvPr/>
        </p:nvCxnSpPr>
        <p:spPr bwMode="auto">
          <a:xfrm>
            <a:off x="1032520" y="5683763"/>
            <a:ext cx="727200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" name="Elemento grafico 3" descr="Professore">
            <a:extLst>
              <a:ext uri="{FF2B5EF4-FFF2-40B4-BE49-F238E27FC236}">
                <a16:creationId xmlns:a16="http://schemas.microsoft.com/office/drawing/2014/main" id="{638F3796-8B3A-4443-8007-219997813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0336" y="1758302"/>
            <a:ext cx="687003" cy="687003"/>
          </a:xfrm>
          <a:prstGeom prst="rect">
            <a:avLst/>
          </a:prstGeom>
        </p:spPr>
      </p:pic>
      <p:cxnSp>
        <p:nvCxnSpPr>
          <p:cNvPr id="164" name="Connettore diritto 163">
            <a:extLst>
              <a:ext uri="{FF2B5EF4-FFF2-40B4-BE49-F238E27FC236}">
                <a16:creationId xmlns:a16="http://schemas.microsoft.com/office/drawing/2014/main" id="{632D5815-D731-4DED-ABAF-3615FD163015}"/>
              </a:ext>
            </a:extLst>
          </p:cNvPr>
          <p:cNvCxnSpPr>
            <a:cxnSpLocks/>
          </p:cNvCxnSpPr>
          <p:nvPr/>
        </p:nvCxnSpPr>
        <p:spPr bwMode="auto">
          <a:xfrm flipV="1">
            <a:off x="9807339" y="1888253"/>
            <a:ext cx="0" cy="4104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Ovale 41">
            <a:extLst>
              <a:ext uri="{FF2B5EF4-FFF2-40B4-BE49-F238E27FC236}">
                <a16:creationId xmlns:a16="http://schemas.microsoft.com/office/drawing/2014/main" id="{00490D92-5768-4B15-88D6-49449B69ADF4}"/>
              </a:ext>
            </a:extLst>
          </p:cNvPr>
          <p:cNvSpPr/>
          <p:nvPr/>
        </p:nvSpPr>
        <p:spPr bwMode="auto">
          <a:xfrm>
            <a:off x="6296790" y="3594463"/>
            <a:ext cx="1560667" cy="1774997"/>
          </a:xfrm>
          <a:prstGeom prst="ellipse">
            <a:avLst/>
          </a:prstGeom>
          <a:noFill/>
          <a:ln w="381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Text Box 18">
            <a:extLst>
              <a:ext uri="{FF2B5EF4-FFF2-40B4-BE49-F238E27FC236}">
                <a16:creationId xmlns:a16="http://schemas.microsoft.com/office/drawing/2014/main" id="{EB788C0E-C8F2-44B6-BCA5-64BC6B24E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7730" y="3899343"/>
            <a:ext cx="1440294" cy="1648786"/>
          </a:xfrm>
          <a:prstGeom prst="rect">
            <a:avLst/>
          </a:prstGeom>
          <a:solidFill>
            <a:srgbClr val="203864"/>
          </a:solidFill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600" b="1" i="1" dirty="0">
                <a:solidFill>
                  <a:schemeClr val="bg1"/>
                </a:solidFill>
              </a:rPr>
              <a:t>TERZIARIO 211.196</a:t>
            </a:r>
          </a:p>
          <a:p>
            <a:pPr>
              <a:lnSpc>
                <a:spcPct val="100000"/>
              </a:lnSpc>
            </a:pPr>
            <a:r>
              <a:rPr lang="it-IT" altLang="it-IT" sz="1600" i="1" dirty="0">
                <a:solidFill>
                  <a:schemeClr val="bg1"/>
                </a:solidFill>
              </a:rPr>
              <a:t>(65% delle imprese extra agricole)</a:t>
            </a:r>
          </a:p>
        </p:txBody>
      </p:sp>
      <p:pic>
        <p:nvPicPr>
          <p:cNvPr id="44" name="Elemento grafico 43" descr="Freccia linea: rotazione a destra">
            <a:extLst>
              <a:ext uri="{FF2B5EF4-FFF2-40B4-BE49-F238E27FC236}">
                <a16:creationId xmlns:a16="http://schemas.microsoft.com/office/drawing/2014/main" id="{94D48CD1-D6CC-4779-8586-5829163E4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7448">
            <a:off x="7668932" y="3522551"/>
            <a:ext cx="567771" cy="567771"/>
          </a:xfrm>
          <a:prstGeom prst="rect">
            <a:avLst/>
          </a:prstGeom>
        </p:spPr>
      </p:pic>
      <p:sp>
        <p:nvSpPr>
          <p:cNvPr id="45" name="Ovale 44">
            <a:extLst>
              <a:ext uri="{FF2B5EF4-FFF2-40B4-BE49-F238E27FC236}">
                <a16:creationId xmlns:a16="http://schemas.microsoft.com/office/drawing/2014/main" id="{0B4A018F-4B29-46A4-9B79-0F5C470769E2}"/>
              </a:ext>
            </a:extLst>
          </p:cNvPr>
          <p:cNvSpPr/>
          <p:nvPr/>
        </p:nvSpPr>
        <p:spPr bwMode="auto">
          <a:xfrm>
            <a:off x="2704652" y="3593433"/>
            <a:ext cx="1716734" cy="1774997"/>
          </a:xfrm>
          <a:prstGeom prst="ellipse">
            <a:avLst/>
          </a:prstGeom>
          <a:noFill/>
          <a:ln w="381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Text Box 18">
            <a:extLst>
              <a:ext uri="{FF2B5EF4-FFF2-40B4-BE49-F238E27FC236}">
                <a16:creationId xmlns:a16="http://schemas.microsoft.com/office/drawing/2014/main" id="{DD322BBC-59A1-4178-BB38-9F8A84BF8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626" y="3899343"/>
            <a:ext cx="1440294" cy="1648786"/>
          </a:xfrm>
          <a:prstGeom prst="rect">
            <a:avLst/>
          </a:prstGeom>
          <a:solidFill>
            <a:srgbClr val="203864"/>
          </a:solidFill>
          <a:ln>
            <a:noFill/>
          </a:ln>
          <a:effectLst/>
        </p:spPr>
        <p:txBody>
          <a:bodyPr wrap="square" lIns="90000" tIns="46800" rIns="90000" bIns="46800" anchor="ctr">
            <a:sp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altLang="it-IT" sz="1600" b="1" i="1" dirty="0">
                <a:solidFill>
                  <a:schemeClr val="bg1"/>
                </a:solidFill>
              </a:rPr>
              <a:t>TERZIARIO 3,1 MLN</a:t>
            </a:r>
          </a:p>
          <a:p>
            <a:pPr>
              <a:lnSpc>
                <a:spcPct val="100000"/>
              </a:lnSpc>
            </a:pPr>
            <a:r>
              <a:rPr lang="it-IT" altLang="it-IT" sz="1600" i="1" dirty="0">
                <a:solidFill>
                  <a:schemeClr val="bg1"/>
                </a:solidFill>
              </a:rPr>
              <a:t>(69% delle imprese extra agricole)</a:t>
            </a:r>
          </a:p>
        </p:txBody>
      </p:sp>
      <p:pic>
        <p:nvPicPr>
          <p:cNvPr id="47" name="Elemento grafico 46" descr="Freccia linea: rotazione a destra">
            <a:extLst>
              <a:ext uri="{FF2B5EF4-FFF2-40B4-BE49-F238E27FC236}">
                <a16:creationId xmlns:a16="http://schemas.microsoft.com/office/drawing/2014/main" id="{5B66280E-AB88-426A-8782-A134D1EFE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7448">
            <a:off x="4208095" y="3521521"/>
            <a:ext cx="567771" cy="567771"/>
          </a:xfrm>
          <a:prstGeom prst="rect">
            <a:avLst/>
          </a:prstGeom>
        </p:spPr>
      </p:pic>
      <p:pic>
        <p:nvPicPr>
          <p:cNvPr id="3" name="Elemento grafico 2" descr="Gru">
            <a:extLst>
              <a:ext uri="{FF2B5EF4-FFF2-40B4-BE49-F238E27FC236}">
                <a16:creationId xmlns:a16="http://schemas.microsoft.com/office/drawing/2014/main" id="{3680F6D9-98BD-4097-B0AF-9F2C2FE12F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405" y="3034323"/>
            <a:ext cx="516155" cy="516155"/>
          </a:xfrm>
          <a:prstGeom prst="rect">
            <a:avLst/>
          </a:prstGeom>
        </p:spPr>
      </p:pic>
      <p:pic>
        <p:nvPicPr>
          <p:cNvPr id="6" name="Elemento grafico 5" descr="Fabbrica">
            <a:extLst>
              <a:ext uri="{FF2B5EF4-FFF2-40B4-BE49-F238E27FC236}">
                <a16:creationId xmlns:a16="http://schemas.microsoft.com/office/drawing/2014/main" id="{92462FA1-CAEC-41F6-95D2-30AEA9D9CE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5597" y="2421403"/>
            <a:ext cx="567771" cy="567771"/>
          </a:xfrm>
          <a:prstGeom prst="rect">
            <a:avLst/>
          </a:prstGeom>
        </p:spPr>
      </p:pic>
      <p:pic>
        <p:nvPicPr>
          <p:cNvPr id="8" name="Elemento grafico 7" descr="Carrello della spesa">
            <a:extLst>
              <a:ext uri="{FF2B5EF4-FFF2-40B4-BE49-F238E27FC236}">
                <a16:creationId xmlns:a16="http://schemas.microsoft.com/office/drawing/2014/main" id="{F34457F6-A333-4C58-9C63-398A364F5B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05" y="3657059"/>
            <a:ext cx="516155" cy="516155"/>
          </a:xfrm>
          <a:prstGeom prst="rect">
            <a:avLst/>
          </a:prstGeom>
        </p:spPr>
      </p:pic>
      <p:pic>
        <p:nvPicPr>
          <p:cNvPr id="10" name="Elemento grafico 9" descr="Ingranaggi">
            <a:extLst>
              <a:ext uri="{FF2B5EF4-FFF2-40B4-BE49-F238E27FC236}">
                <a16:creationId xmlns:a16="http://schemas.microsoft.com/office/drawing/2014/main" id="{2B754CA4-8C61-41A8-A722-5D94D5613B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405" y="4819667"/>
            <a:ext cx="516155" cy="516155"/>
          </a:xfrm>
          <a:prstGeom prst="rect">
            <a:avLst/>
          </a:prstGeom>
        </p:spPr>
      </p:pic>
      <p:pic>
        <p:nvPicPr>
          <p:cNvPr id="12" name="Elemento grafico 11" descr="Edificio">
            <a:extLst>
              <a:ext uri="{FF2B5EF4-FFF2-40B4-BE49-F238E27FC236}">
                <a16:creationId xmlns:a16="http://schemas.microsoft.com/office/drawing/2014/main" id="{973162E7-96B1-40C0-AE50-F08518A379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4866" y="4300016"/>
            <a:ext cx="469232" cy="469232"/>
          </a:xfrm>
          <a:prstGeom prst="rect">
            <a:avLst/>
          </a:prstGeom>
        </p:spPr>
      </p:pic>
      <p:sp>
        <p:nvSpPr>
          <p:cNvPr id="39" name="Text Box 18">
            <a:extLst>
              <a:ext uri="{FF2B5EF4-FFF2-40B4-BE49-F238E27FC236}">
                <a16:creationId xmlns:a16="http://schemas.microsoft.com/office/drawing/2014/main" id="{1364503B-B8A5-4FD7-A76A-954EB8921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280" y="2005691"/>
            <a:ext cx="1546766" cy="3969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latin typeface="Century Gothic" panose="020B0502020202020204" pitchFamily="34" charset="0"/>
              </a:rPr>
              <a:t>ITALIA</a:t>
            </a:r>
          </a:p>
        </p:txBody>
      </p:sp>
      <p:sp>
        <p:nvSpPr>
          <p:cNvPr id="40" name="Text Box 18">
            <a:extLst>
              <a:ext uri="{FF2B5EF4-FFF2-40B4-BE49-F238E27FC236}">
                <a16:creationId xmlns:a16="http://schemas.microsoft.com/office/drawing/2014/main" id="{B63FB27D-B722-4DB0-B086-13414F20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4813" y="2005691"/>
            <a:ext cx="2264621" cy="396927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 algn="ctr">
              <a:lnSpc>
                <a:spcPct val="110000"/>
              </a:lnSpc>
              <a:spcBef>
                <a:spcPts val="600"/>
              </a:spcBef>
              <a:defRPr sz="2000" b="1" i="1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i="0" dirty="0">
                <a:latin typeface="Century Gothic" panose="020B0502020202020204" pitchFamily="34" charset="0"/>
              </a:rPr>
              <a:t>TOSCANA</a:t>
            </a:r>
          </a:p>
        </p:txBody>
      </p:sp>
    </p:spTree>
    <p:extLst>
      <p:ext uri="{BB962C8B-B14F-4D97-AF65-F5344CB8AC3E}">
        <p14:creationId xmlns:p14="http://schemas.microsoft.com/office/powerpoint/2010/main" val="2884039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>
            <a:extLst>
              <a:ext uri="{FF2B5EF4-FFF2-40B4-BE49-F238E27FC236}">
                <a16:creationId xmlns:a16="http://schemas.microsoft.com/office/drawing/2014/main" id="{32C9D9C2-C858-49D1-B7F5-923404FBA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688" y="2348880"/>
            <a:ext cx="3810000" cy="60960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B037F9CE-C067-4AA1-AA03-05AC8AAA1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6873" y="3853229"/>
            <a:ext cx="2543175" cy="58578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2A9922D0-7369-4C89-9839-C448BCBDC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492" y="5036445"/>
            <a:ext cx="2543175" cy="58578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1DB0CB0-868D-4538-A5EF-E030C4198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142" y="3842062"/>
            <a:ext cx="2543175" cy="585788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2BD733B1-EDF3-4BF2-832B-1704AF1F77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4476" y="4436437"/>
            <a:ext cx="2543175" cy="585788"/>
          </a:xfrm>
          <a:prstGeom prst="rect">
            <a:avLst/>
          </a:prstGeom>
        </p:spPr>
      </p:pic>
      <p:sp>
        <p:nvSpPr>
          <p:cNvPr id="28" name="Titolo 1">
            <a:extLst>
              <a:ext uri="{FF2B5EF4-FFF2-40B4-BE49-F238E27FC236}">
                <a16:creationId xmlns:a16="http://schemas.microsoft.com/office/drawing/2014/main" id="{FDFC27D0-5047-4B07-A9D8-3A9B50A6501A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Misure di contrasto al virus |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A seguito dell’esplosione dei contagi, il Governo centrale ha imposto un </a:t>
            </a:r>
            <a:r>
              <a:rPr lang="it-IT" sz="2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lockdown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 che ha interessato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larga parte del tessuto del terziario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.</a:t>
            </a:r>
            <a:endParaRPr lang="it-IT" sz="2200" b="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AAE1EAF-8C5A-4B5A-A521-DEA4C2A07FC9}"/>
              </a:ext>
            </a:extLst>
          </p:cNvPr>
          <p:cNvSpPr txBox="1"/>
          <p:nvPr/>
        </p:nvSpPr>
        <p:spPr>
          <a:xfrm>
            <a:off x="335360" y="1240911"/>
            <a:ext cx="1049442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800" b="1" u="sng" dirty="0">
                <a:latin typeface="Century Gothic" panose="020B0502020202020204" pitchFamily="34" charset="0"/>
              </a:rPr>
              <a:t>Effetti del </a:t>
            </a:r>
            <a:r>
              <a:rPr lang="it-IT" sz="1800" b="1" i="1" u="sng" dirty="0" err="1">
                <a:latin typeface="Century Gothic" panose="020B0502020202020204" pitchFamily="34" charset="0"/>
              </a:rPr>
              <a:t>lockdown</a:t>
            </a:r>
            <a:r>
              <a:rPr lang="it-IT" sz="1800" b="1" u="sng" dirty="0">
                <a:latin typeface="Century Gothic" panose="020B0502020202020204" pitchFamily="34" charset="0"/>
              </a:rPr>
              <a:t> sulle attività produttive in Toscana</a:t>
            </a:r>
            <a:br>
              <a:rPr lang="it-IT" sz="1800" b="1" dirty="0">
                <a:latin typeface="Century Gothic" panose="020B0502020202020204" pitchFamily="34" charset="0"/>
              </a:rPr>
            </a:br>
            <a:r>
              <a:rPr lang="it-IT" sz="1400" b="0" i="1" dirty="0">
                <a:latin typeface="Century Gothic" panose="020B0502020202020204" pitchFamily="34" charset="0"/>
              </a:rPr>
              <a:t>(DPCM 22 marzo 2020 e successive modifiche)</a:t>
            </a:r>
          </a:p>
        </p:txBody>
      </p:sp>
      <p:sp>
        <p:nvSpPr>
          <p:cNvPr id="41" name="Text Box 18">
            <a:extLst>
              <a:ext uri="{FF2B5EF4-FFF2-40B4-BE49-F238E27FC236}">
                <a16:creationId xmlns:a16="http://schemas.microsoft.com/office/drawing/2014/main" id="{1EE1DF7F-2F24-4C92-970B-6DCEB41EE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2455217"/>
            <a:ext cx="1706796" cy="3969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 anchor="ctr">
            <a:noAutofit/>
          </a:bodyPr>
          <a:lstStyle>
            <a:defPPr>
              <a:defRPr lang="it-IT"/>
            </a:defPPr>
            <a:lvl1pPr>
              <a:lnSpc>
                <a:spcPct val="110000"/>
              </a:lnSpc>
              <a:spcBef>
                <a:spcPts val="600"/>
              </a:spcBef>
              <a:defRPr sz="2000" b="0" i="0">
                <a:solidFill>
                  <a:srgbClr val="203864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it-IT" altLang="it-IT" b="1" dirty="0"/>
              <a:t>TERZIARIO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DC6BD138-9D95-400A-9569-D534B4B5B968}"/>
              </a:ext>
            </a:extLst>
          </p:cNvPr>
          <p:cNvSpPr/>
          <p:nvPr/>
        </p:nvSpPr>
        <p:spPr bwMode="auto">
          <a:xfrm>
            <a:off x="2107020" y="2046560"/>
            <a:ext cx="2299905" cy="33855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600" dirty="0">
                <a:solidFill>
                  <a:srgbClr val="C00000"/>
                </a:solidFill>
                <a:latin typeface="Century Gothic" panose="020B0502020202020204" pitchFamily="34" charset="0"/>
              </a:rPr>
              <a:t>Imprese SOSPESE</a:t>
            </a:r>
            <a:endParaRPr kumimoji="0" lang="it-IT" sz="1600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45033A0F-2BB3-45B9-8975-29D49C92A298}"/>
              </a:ext>
            </a:extLst>
          </p:cNvPr>
          <p:cNvSpPr/>
          <p:nvPr/>
        </p:nvSpPr>
        <p:spPr bwMode="auto">
          <a:xfrm>
            <a:off x="4389239" y="2046560"/>
            <a:ext cx="3002895" cy="33855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600" dirty="0">
                <a:solidFill>
                  <a:srgbClr val="008000"/>
                </a:solidFill>
                <a:latin typeface="Century Gothic" panose="020B0502020202020204" pitchFamily="34" charset="0"/>
              </a:rPr>
              <a:t>Imprese rimaste OPERATIVE</a:t>
            </a:r>
            <a:endParaRPr kumimoji="0" lang="it-IT" sz="1600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7" name="Elemento grafico 46" descr="Freccia linea, curva oraria">
            <a:extLst>
              <a:ext uri="{FF2B5EF4-FFF2-40B4-BE49-F238E27FC236}">
                <a16:creationId xmlns:a16="http://schemas.microsoft.com/office/drawing/2014/main" id="{3331FDCD-5698-479A-A454-71E48BF361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6431883" flipH="1">
            <a:off x="586580" y="2931264"/>
            <a:ext cx="670508" cy="687003"/>
          </a:xfrm>
          <a:prstGeom prst="rect">
            <a:avLst/>
          </a:prstGeom>
        </p:spPr>
      </p:pic>
      <p:sp>
        <p:nvSpPr>
          <p:cNvPr id="48" name="Rettangolo 47">
            <a:extLst>
              <a:ext uri="{FF2B5EF4-FFF2-40B4-BE49-F238E27FC236}">
                <a16:creationId xmlns:a16="http://schemas.microsoft.com/office/drawing/2014/main" id="{9F41045C-118C-4EED-A8BE-E66F98979444}"/>
              </a:ext>
            </a:extLst>
          </p:cNvPr>
          <p:cNvSpPr/>
          <p:nvPr/>
        </p:nvSpPr>
        <p:spPr bwMode="auto">
          <a:xfrm>
            <a:off x="1260767" y="3218175"/>
            <a:ext cx="8451384" cy="2921380"/>
          </a:xfrm>
          <a:prstGeom prst="rect">
            <a:avLst/>
          </a:prstGeom>
          <a:noFill/>
          <a:ln w="127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E90F63E-6941-4E35-809F-B04DAE9D7A98}"/>
              </a:ext>
            </a:extLst>
          </p:cNvPr>
          <p:cNvSpPr/>
          <p:nvPr/>
        </p:nvSpPr>
        <p:spPr bwMode="auto">
          <a:xfrm>
            <a:off x="1973995" y="5096108"/>
            <a:ext cx="1177609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Ricezione turistica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3" name="Elemento grafico 12" descr="Costruzione">
            <a:extLst>
              <a:ext uri="{FF2B5EF4-FFF2-40B4-BE49-F238E27FC236}">
                <a16:creationId xmlns:a16="http://schemas.microsoft.com/office/drawing/2014/main" id="{460F70D2-F298-4FF2-AD53-BA6770B552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77088" y="5150670"/>
            <a:ext cx="352541" cy="35254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7D25E7E-B3B8-4FF8-9F88-C1F6AC8E1388}"/>
              </a:ext>
            </a:extLst>
          </p:cNvPr>
          <p:cNvSpPr/>
          <p:nvPr/>
        </p:nvSpPr>
        <p:spPr bwMode="auto">
          <a:xfrm>
            <a:off x="1973996" y="3907857"/>
            <a:ext cx="1177608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Commercio NO FOOD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43BE879-EFAB-4657-BFC1-C9322D04A390}"/>
              </a:ext>
            </a:extLst>
          </p:cNvPr>
          <p:cNvSpPr/>
          <p:nvPr/>
        </p:nvSpPr>
        <p:spPr bwMode="auto">
          <a:xfrm>
            <a:off x="6348655" y="3907857"/>
            <a:ext cx="1269485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Servizi alle imprese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Elemento grafico 14" descr="Maglia a maniche lunghe">
            <a:extLst>
              <a:ext uri="{FF2B5EF4-FFF2-40B4-BE49-F238E27FC236}">
                <a16:creationId xmlns:a16="http://schemas.microsoft.com/office/drawing/2014/main" id="{C60F3667-FCA6-43EB-A3E8-21FBB21BA31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80029" y="3962419"/>
            <a:ext cx="352541" cy="352541"/>
          </a:xfrm>
          <a:prstGeom prst="rect">
            <a:avLst/>
          </a:prstGeom>
        </p:spPr>
      </p:pic>
      <p:pic>
        <p:nvPicPr>
          <p:cNvPr id="19" name="Elemento grafico 18" descr="Valigia">
            <a:extLst>
              <a:ext uri="{FF2B5EF4-FFF2-40B4-BE49-F238E27FC236}">
                <a16:creationId xmlns:a16="http://schemas.microsoft.com/office/drawing/2014/main" id="{D5D30DF6-DBE6-4B74-B7D6-701F26E8FCC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83423" y="3962419"/>
            <a:ext cx="352541" cy="35254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279D819E-6244-40CC-9D89-82A636F4A8EC}"/>
              </a:ext>
            </a:extLst>
          </p:cNvPr>
          <p:cNvSpPr/>
          <p:nvPr/>
        </p:nvSpPr>
        <p:spPr bwMode="auto">
          <a:xfrm>
            <a:off x="1973995" y="4594315"/>
            <a:ext cx="1858707" cy="27699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Ristorazione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F77EF20-E5D0-47B0-9231-88C53B700A46}"/>
              </a:ext>
            </a:extLst>
          </p:cNvPr>
          <p:cNvSpPr/>
          <p:nvPr/>
        </p:nvSpPr>
        <p:spPr bwMode="auto">
          <a:xfrm>
            <a:off x="6348654" y="4501982"/>
            <a:ext cx="1413501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Servizi alla persona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2" name="Elemento grafico 11" descr="Forchetta e coltello">
            <a:extLst>
              <a:ext uri="{FF2B5EF4-FFF2-40B4-BE49-F238E27FC236}">
                <a16:creationId xmlns:a16="http://schemas.microsoft.com/office/drawing/2014/main" id="{FE32FEA2-4B16-4CE0-BCF2-94AC25F832D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87607" y="4572568"/>
            <a:ext cx="320492" cy="320492"/>
          </a:xfrm>
          <a:prstGeom prst="rect">
            <a:avLst/>
          </a:prstGeom>
        </p:spPr>
      </p:pic>
      <p:pic>
        <p:nvPicPr>
          <p:cNvPr id="20" name="Elemento grafico 19" descr="Pettine">
            <a:extLst>
              <a:ext uri="{FF2B5EF4-FFF2-40B4-BE49-F238E27FC236}">
                <a16:creationId xmlns:a16="http://schemas.microsoft.com/office/drawing/2014/main" id="{3E32B6D3-E978-4D39-B493-708A178A09A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829400" y="4519527"/>
            <a:ext cx="426575" cy="426575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3EEFF385-4DDC-4D15-B718-3289DE00F35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13360" y="4439920"/>
            <a:ext cx="2543175" cy="58578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176B996D-D02F-4414-A435-23168F5D597A}"/>
              </a:ext>
            </a:extLst>
          </p:cNvPr>
          <p:cNvSpPr/>
          <p:nvPr/>
        </p:nvSpPr>
        <p:spPr bwMode="auto">
          <a:xfrm>
            <a:off x="1973996" y="3313732"/>
            <a:ext cx="1177608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Commercio FOOD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CE65AC2-01B6-4757-86B7-4D6D21FEFCFE}"/>
              </a:ext>
            </a:extLst>
          </p:cNvPr>
          <p:cNvSpPr/>
          <p:nvPr/>
        </p:nvSpPr>
        <p:spPr bwMode="auto">
          <a:xfrm>
            <a:off x="6348655" y="3313732"/>
            <a:ext cx="1413501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b="0" dirty="0">
                <a:latin typeface="Century Gothic" panose="020B0502020202020204" pitchFamily="34" charset="0"/>
              </a:rPr>
              <a:t>Trasporti e logistica</a:t>
            </a:r>
            <a:endParaRPr kumimoji="0" lang="it-IT" sz="1200" b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Elemento grafico 13" descr="Carrello della spesa">
            <a:extLst>
              <a:ext uri="{FF2B5EF4-FFF2-40B4-BE49-F238E27FC236}">
                <a16:creationId xmlns:a16="http://schemas.microsoft.com/office/drawing/2014/main" id="{327D9986-4A62-4B19-A54C-01C77277A97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129" y="3350667"/>
            <a:ext cx="387795" cy="387795"/>
          </a:xfrm>
          <a:prstGeom prst="rect">
            <a:avLst/>
          </a:prstGeom>
        </p:spPr>
      </p:pic>
      <p:pic>
        <p:nvPicPr>
          <p:cNvPr id="16" name="Elemento grafico 15" descr="Camion">
            <a:extLst>
              <a:ext uri="{FF2B5EF4-FFF2-40B4-BE49-F238E27FC236}">
                <a16:creationId xmlns:a16="http://schemas.microsoft.com/office/drawing/2014/main" id="{08330B6B-F0EA-4722-BE65-23252B537AB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849086" y="3309948"/>
            <a:ext cx="469233" cy="469233"/>
          </a:xfrm>
          <a:prstGeom prst="rect">
            <a:avLst/>
          </a:prstGeom>
        </p:spPr>
      </p:pic>
      <p:pic>
        <p:nvPicPr>
          <p:cNvPr id="50" name="Immagine 49">
            <a:extLst>
              <a:ext uri="{FF2B5EF4-FFF2-40B4-BE49-F238E27FC236}">
                <a16:creationId xmlns:a16="http://schemas.microsoft.com/office/drawing/2014/main" id="{7161A882-155F-44AE-924C-78973F224CD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913360" y="3251670"/>
            <a:ext cx="2543175" cy="585788"/>
          </a:xfrm>
          <a:prstGeom prst="rect">
            <a:avLst/>
          </a:prstGeom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7B3DEBAF-3F0E-4EF4-9D6C-0999913F69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68976" y="3251670"/>
            <a:ext cx="2543175" cy="585788"/>
          </a:xfrm>
          <a:prstGeom prst="rect">
            <a:avLst/>
          </a:prstGeom>
        </p:spPr>
      </p:pic>
      <p:sp>
        <p:nvSpPr>
          <p:cNvPr id="63" name="Rettangolo 62">
            <a:extLst>
              <a:ext uri="{FF2B5EF4-FFF2-40B4-BE49-F238E27FC236}">
                <a16:creationId xmlns:a16="http://schemas.microsoft.com/office/drawing/2014/main" id="{0C4EB1FB-C40D-4BE4-8646-07D406A76CDE}"/>
              </a:ext>
            </a:extLst>
          </p:cNvPr>
          <p:cNvSpPr/>
          <p:nvPr/>
        </p:nvSpPr>
        <p:spPr bwMode="auto">
          <a:xfrm>
            <a:off x="1371503" y="5642460"/>
            <a:ext cx="8340648" cy="4616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1200" i="1" dirty="0">
                <a:latin typeface="Century Gothic" panose="020B0502020202020204" pitchFamily="34" charset="0"/>
              </a:rPr>
              <a:t>Altre imprese del terziario (% imprese RIMASTE OPERATIVE):</a:t>
            </a:r>
            <a:r>
              <a:rPr lang="it-IT" sz="1200" b="0" i="1" dirty="0">
                <a:latin typeface="Century Gothic" panose="020B0502020202020204" pitchFamily="34" charset="0"/>
              </a:rPr>
              <a:t> Telecomunicazioni </a:t>
            </a:r>
            <a:r>
              <a:rPr lang="it-IT" sz="1200" i="1" dirty="0">
                <a:latin typeface="Century Gothic" panose="020B0502020202020204" pitchFamily="34" charset="0"/>
              </a:rPr>
              <a:t>100%</a:t>
            </a:r>
            <a:r>
              <a:rPr lang="it-IT" sz="1200" b="0" i="1" dirty="0">
                <a:latin typeface="Century Gothic" panose="020B0502020202020204" pitchFamily="34" charset="0"/>
              </a:rPr>
              <a:t>; Attività professionali </a:t>
            </a:r>
            <a:r>
              <a:rPr lang="it-IT" sz="1200" i="1" dirty="0">
                <a:latin typeface="Century Gothic" panose="020B0502020202020204" pitchFamily="34" charset="0"/>
              </a:rPr>
              <a:t>97%</a:t>
            </a:r>
            <a:r>
              <a:rPr lang="it-IT" sz="1200" b="0" i="1" dirty="0">
                <a:latin typeface="Century Gothic" panose="020B0502020202020204" pitchFamily="34" charset="0"/>
              </a:rPr>
              <a:t>;</a:t>
            </a:r>
          </a:p>
          <a:p>
            <a:pPr eaLnBrk="1" hangingPunct="1"/>
            <a:r>
              <a:rPr lang="it-IT" sz="1200" b="0" i="1" dirty="0">
                <a:latin typeface="Century Gothic" panose="020B0502020202020204" pitchFamily="34" charset="0"/>
              </a:rPr>
              <a:t>Istruzione (non pubblica) </a:t>
            </a:r>
            <a:r>
              <a:rPr lang="it-IT" sz="1200" i="1" dirty="0">
                <a:latin typeface="Century Gothic" panose="020B0502020202020204" pitchFamily="34" charset="0"/>
              </a:rPr>
              <a:t>100%</a:t>
            </a:r>
            <a:r>
              <a:rPr lang="it-IT" sz="1200" b="0" i="1" dirty="0">
                <a:latin typeface="Century Gothic" panose="020B0502020202020204" pitchFamily="34" charset="0"/>
              </a:rPr>
              <a:t>; Sanità (non pubblica) </a:t>
            </a:r>
            <a:r>
              <a:rPr lang="it-IT" sz="1200" i="1" dirty="0">
                <a:latin typeface="Century Gothic" panose="020B0502020202020204" pitchFamily="34" charset="0"/>
              </a:rPr>
              <a:t>100%</a:t>
            </a:r>
            <a:r>
              <a:rPr lang="it-IT" sz="1200" b="0" i="1" dirty="0">
                <a:latin typeface="Century Gothic" panose="020B0502020202020204" pitchFamily="34" charset="0"/>
              </a:rPr>
              <a:t>. </a:t>
            </a:r>
            <a:endParaRPr kumimoji="0" lang="it-IT" sz="1200" b="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4" name="Rettangolo 93">
            <a:extLst>
              <a:ext uri="{FF2B5EF4-FFF2-40B4-BE49-F238E27FC236}">
                <a16:creationId xmlns:a16="http://schemas.microsoft.com/office/drawing/2014/main" id="{43E14A93-8C73-446F-B91D-FC8D60354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altLang="it-IT" sz="1000" b="0" dirty="0">
                <a:latin typeface="Century Gothic" panose="020B0502020202020204" pitchFamily="34" charset="0"/>
              </a:rPr>
              <a:t>ISTAT e Tabella Codici ATECO da DPCM 22 marzo 2020.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DA95C08C-F8A5-4A65-A7A4-08312B482789}"/>
              </a:ext>
            </a:extLst>
          </p:cNvPr>
          <p:cNvSpPr/>
          <p:nvPr/>
        </p:nvSpPr>
        <p:spPr>
          <a:xfrm>
            <a:off x="10200456" y="2356024"/>
            <a:ext cx="187220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i="1" u="sng" dirty="0">
                <a:latin typeface="Century Gothic" panose="020B0502020202020204" pitchFamily="34" charset="0"/>
              </a:rPr>
              <a:t>Nota</a:t>
            </a:r>
            <a:r>
              <a:rPr lang="it-IT" sz="1100" i="1" dirty="0">
                <a:latin typeface="Century Gothic" panose="020B0502020202020204" pitchFamily="34" charset="0"/>
              </a:rPr>
              <a:t>.</a:t>
            </a:r>
            <a:r>
              <a:rPr lang="it-IT" sz="1100" b="0" i="1" dirty="0">
                <a:latin typeface="Century Gothic" panose="020B0502020202020204" pitchFamily="34" charset="0"/>
              </a:rPr>
              <a:t> </a:t>
            </a:r>
          </a:p>
          <a:p>
            <a:r>
              <a:rPr lang="it-IT" sz="1100" b="0" i="1" dirty="0">
                <a:latin typeface="Century Gothic" panose="020B0502020202020204" pitchFamily="34" charset="0"/>
              </a:rPr>
              <a:t>La classificazione in «sospesa» e «operativa» deriva esclusivamente dal settore di attività (individuato dal codice </a:t>
            </a:r>
            <a:r>
              <a:rPr lang="it-IT" sz="1100" b="0" i="1" dirty="0" err="1">
                <a:latin typeface="Century Gothic" panose="020B0502020202020204" pitchFamily="34" charset="0"/>
              </a:rPr>
              <a:t>Ateco</a:t>
            </a:r>
            <a:r>
              <a:rPr lang="it-IT" sz="1100" b="0" i="1" dirty="0">
                <a:latin typeface="Century Gothic" panose="020B0502020202020204" pitchFamily="34" charset="0"/>
              </a:rPr>
              <a:t>) a cui l’impresa appartiene. </a:t>
            </a:r>
          </a:p>
          <a:p>
            <a:r>
              <a:rPr lang="it-IT" sz="1100" b="0" i="1" dirty="0">
                <a:latin typeface="Century Gothic" panose="020B0502020202020204" pitchFamily="34" charset="0"/>
              </a:rPr>
              <a:t>Non si dispone di informazioni che colgano l’eventuale sospensione o chiusura dell’operatività di imprese appartenenti a settori «operativi», così come di unità che, pur appartenendo a settori «sospesi», si avvalgono della deroga al divieto richiesta (con meccanismo di silenzio assenso) alle rispettive prefetture.</a:t>
            </a:r>
          </a:p>
        </p:txBody>
      </p:sp>
      <p:cxnSp>
        <p:nvCxnSpPr>
          <p:cNvPr id="70" name="Connettore diritto 69">
            <a:extLst>
              <a:ext uri="{FF2B5EF4-FFF2-40B4-BE49-F238E27FC236}">
                <a16:creationId xmlns:a16="http://schemas.microsoft.com/office/drawing/2014/main" id="{54B03116-122D-41CD-B428-E5ACD0670B2E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35592" y="2428456"/>
            <a:ext cx="0" cy="3888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B3BD172D-F1AA-4CA1-8D79-52A58C2654D3}"/>
              </a:ext>
            </a:extLst>
          </p:cNvPr>
          <p:cNvSpPr txBox="1"/>
          <p:nvPr/>
        </p:nvSpPr>
        <p:spPr>
          <a:xfrm>
            <a:off x="5737152" y="2469014"/>
            <a:ext cx="3465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Century Gothic" panose="020B0502020202020204" pitchFamily="34" charset="0"/>
              </a:rPr>
              <a:t>Circa 128.000 attività </a:t>
            </a:r>
            <a:r>
              <a:rPr lang="it-IT" sz="1800" u="sng" dirty="0">
                <a:latin typeface="Century Gothic" panose="020B0502020202020204" pitchFamily="34" charset="0"/>
              </a:rPr>
              <a:t>sospese</a:t>
            </a:r>
          </a:p>
        </p:txBody>
      </p:sp>
    </p:spTree>
    <p:extLst>
      <p:ext uri="{BB962C8B-B14F-4D97-AF65-F5344CB8AC3E}">
        <p14:creationId xmlns:p14="http://schemas.microsoft.com/office/powerpoint/2010/main" val="2202993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tangolo 93">
            <a:extLst>
              <a:ext uri="{FF2B5EF4-FFF2-40B4-BE49-F238E27FC236}">
                <a16:creationId xmlns:a16="http://schemas.microsoft.com/office/drawing/2014/main" id="{198ED44D-AD11-4853-826D-E6B711B44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altLang="it-IT" sz="1000" b="0" dirty="0">
                <a:latin typeface="Century Gothic" panose="020B0502020202020204" pitchFamily="34" charset="0"/>
              </a:rPr>
              <a:t>ISTAT e Tabella Codici ATECO da DPCM 22 marzo 2020.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51" name="Titolo 1">
            <a:extLst>
              <a:ext uri="{FF2B5EF4-FFF2-40B4-BE49-F238E27FC236}">
                <a16:creationId xmlns:a16="http://schemas.microsoft.com/office/drawing/2014/main" id="{4E536A26-C835-470B-904C-0F80A24097F7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Misure di contrasto al virus |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Imprese del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commercio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,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della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 ristorazione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, della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ricezione turistica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, dei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servizi alle imprese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e dei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servizi alla persona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 soggette a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sospensione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.</a:t>
            </a:r>
            <a:endParaRPr lang="it-IT" sz="2200" b="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28A59AD2-7C0D-4850-8729-5760408A9473}"/>
              </a:ext>
            </a:extLst>
          </p:cNvPr>
          <p:cNvSpPr txBox="1"/>
          <p:nvPr/>
        </p:nvSpPr>
        <p:spPr>
          <a:xfrm>
            <a:off x="2351584" y="1700808"/>
            <a:ext cx="3240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0" dirty="0">
                <a:latin typeface="Century Gothic" panose="020B0502020202020204" pitchFamily="34" charset="0"/>
              </a:rPr>
              <a:t>Circa </a:t>
            </a:r>
            <a:r>
              <a:rPr lang="it-IT" sz="3600" dirty="0">
                <a:latin typeface="Century Gothic" panose="020B0502020202020204" pitchFamily="34" charset="0"/>
              </a:rPr>
              <a:t>128.000</a:t>
            </a:r>
            <a:r>
              <a:rPr lang="it-IT" sz="3600" b="0" dirty="0">
                <a:latin typeface="Century Gothic" panose="020B0502020202020204" pitchFamily="34" charset="0"/>
              </a:rPr>
              <a:t> attività del </a:t>
            </a:r>
            <a:r>
              <a:rPr lang="it-IT" sz="3600" dirty="0">
                <a:latin typeface="Century Gothic" panose="020B0502020202020204" pitchFamily="34" charset="0"/>
              </a:rPr>
              <a:t>terziario</a:t>
            </a:r>
            <a:r>
              <a:rPr lang="it-IT" sz="3600" b="0" dirty="0">
                <a:latin typeface="Century Gothic" panose="020B0502020202020204" pitchFamily="34" charset="0"/>
              </a:rPr>
              <a:t> della Toscana </a:t>
            </a:r>
            <a:r>
              <a:rPr lang="it-IT" sz="3600" u="sng" dirty="0">
                <a:solidFill>
                  <a:srgbClr val="C00000"/>
                </a:solidFill>
                <a:latin typeface="Century Gothic" panose="020B0502020202020204" pitchFamily="34" charset="0"/>
              </a:rPr>
              <a:t>sospese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54D2D9C-6413-4A35-B23C-D613BE6B6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88" y="1396238"/>
            <a:ext cx="1718880" cy="2032762"/>
          </a:xfrm>
          <a:prstGeom prst="rect">
            <a:avLst/>
          </a:prstGeom>
        </p:spPr>
      </p:pic>
      <p:sp>
        <p:nvSpPr>
          <p:cNvPr id="5" name="Parentesi graffa aperta 4">
            <a:extLst>
              <a:ext uri="{FF2B5EF4-FFF2-40B4-BE49-F238E27FC236}">
                <a16:creationId xmlns:a16="http://schemas.microsoft.com/office/drawing/2014/main" id="{6A93F472-E9F3-41B2-8B36-1AB30DFBD9F8}"/>
              </a:ext>
            </a:extLst>
          </p:cNvPr>
          <p:cNvSpPr/>
          <p:nvPr/>
        </p:nvSpPr>
        <p:spPr bwMode="auto">
          <a:xfrm>
            <a:off x="5562800" y="1434269"/>
            <a:ext cx="648072" cy="4841074"/>
          </a:xfrm>
          <a:prstGeom prst="leftBrace">
            <a:avLst>
              <a:gd name="adj1" fmla="val 8333"/>
              <a:gd name="adj2" fmla="val 2299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Tabella 8">
            <a:extLst>
              <a:ext uri="{FF2B5EF4-FFF2-40B4-BE49-F238E27FC236}">
                <a16:creationId xmlns:a16="http://schemas.microsoft.com/office/drawing/2014/main" id="{ADBBBA5A-4EBF-4F05-ABE3-B1B8F359E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75510"/>
              </p:ext>
            </p:extLst>
          </p:nvPr>
        </p:nvGraphicFramePr>
        <p:xfrm>
          <a:off x="6413224" y="1480708"/>
          <a:ext cx="4723336" cy="4794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104">
                  <a:extLst>
                    <a:ext uri="{9D8B030D-6E8A-4147-A177-3AD203B41FA5}">
                      <a16:colId xmlns:a16="http://schemas.microsoft.com/office/drawing/2014/main" val="398690082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843416128"/>
                    </a:ext>
                  </a:extLst>
                </a:gridCol>
              </a:tblGrid>
              <a:tr h="435876"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Century Gothic" panose="020B0502020202020204" pitchFamily="34" charset="0"/>
                        </a:rPr>
                        <a:t>Territorio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Century Gothic" panose="020B0502020202020204" pitchFamily="34" charset="0"/>
                        </a:rPr>
                        <a:t>Imprese «sospese»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086959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Firenze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35.000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070195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Lucca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14.000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541236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Pisa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13.000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920588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Livorno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11.000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202328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Arezzo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2644029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Prato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827671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Pistoia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10.000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687351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Siena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9.000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555197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Grosseto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8.000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0459617"/>
                  </a:ext>
                </a:extLst>
              </a:tr>
              <a:tr h="435876"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Prov. Massa Carrara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Circa </a:t>
                      </a:r>
                      <a:r>
                        <a:rPr lang="it-IT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8.000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2368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1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FDFC27D0-5047-4B07-A9D8-3A9B50A6501A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8132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(</a:t>
            </a:r>
            <a:r>
              <a:rPr lang="it-IT" sz="2200" u="sng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VALORE AGGIUNTO</a:t>
            </a: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)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Gli effetti del 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lockdown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|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La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sospensione delle attività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ha comportato la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paralisi del tessuto produttivo 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della Toscana. Si prevede il rischio di </a:t>
            </a:r>
            <a:r>
              <a:rPr lang="it-IT" sz="22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perdere «ALMENO» l’11% del valore aggiunto del terziario nel 2020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.</a:t>
            </a:r>
            <a:endParaRPr lang="it-IT" sz="220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15" name="Rettangolo 93">
            <a:extLst>
              <a:ext uri="{FF2B5EF4-FFF2-40B4-BE49-F238E27FC236}">
                <a16:creationId xmlns:a16="http://schemas.microsoft.com/office/drawing/2014/main" id="{59E34CB1-10C0-4CC2-9418-A289FB69A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altLang="it-IT" sz="1000" b="0" dirty="0">
                <a:latin typeface="Century Gothic" panose="020B0502020202020204" pitchFamily="34" charset="0"/>
              </a:rPr>
              <a:t>ISTAT e Tabella Codici ATECO da DPCM 22 marzo 2020.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C0A4B27-9ED0-4A46-9BD8-05E40536B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37" y="3171250"/>
            <a:ext cx="4700588" cy="2243138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815B9D5D-351B-4447-BF83-9B6CC61F65C5}"/>
              </a:ext>
            </a:extLst>
          </p:cNvPr>
          <p:cNvSpPr/>
          <p:nvPr/>
        </p:nvSpPr>
        <p:spPr>
          <a:xfrm>
            <a:off x="335359" y="1746275"/>
            <a:ext cx="4896544" cy="8309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anchor="ctr" anchorCtr="0">
            <a:sp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Valore Aggiunto</a:t>
            </a:r>
          </a:p>
          <a:p>
            <a:r>
              <a:rPr lang="it-IT" sz="2400" b="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TERZIARIO TOSCANA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9B4BF9E6-8991-4FB6-A39A-E93ABEC44B27}"/>
              </a:ext>
            </a:extLst>
          </p:cNvPr>
          <p:cNvSpPr txBox="1"/>
          <p:nvPr/>
        </p:nvSpPr>
        <p:spPr>
          <a:xfrm>
            <a:off x="817294" y="5301094"/>
            <a:ext cx="1660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2019</a:t>
            </a:r>
            <a:endParaRPr lang="it-IT" sz="2800" u="sng" dirty="0">
              <a:latin typeface="Century Gothic" panose="020B0502020202020204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1B48000-74C8-4640-AA57-A0BC8154391B}"/>
              </a:ext>
            </a:extLst>
          </p:cNvPr>
          <p:cNvSpPr txBox="1"/>
          <p:nvPr/>
        </p:nvSpPr>
        <p:spPr>
          <a:xfrm>
            <a:off x="3039795" y="5301094"/>
            <a:ext cx="1660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2020</a:t>
            </a:r>
            <a:endParaRPr lang="it-IT" sz="2800" u="sng" dirty="0">
              <a:latin typeface="Century Gothic" panose="020B0502020202020204" pitchFamily="34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D446232-F94E-4A73-9BF5-2CB7F6D62F95}"/>
              </a:ext>
            </a:extLst>
          </p:cNvPr>
          <p:cNvSpPr txBox="1"/>
          <p:nvPr/>
        </p:nvSpPr>
        <p:spPr>
          <a:xfrm>
            <a:off x="1124217" y="2848640"/>
            <a:ext cx="1171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76,8 </a:t>
            </a:r>
            <a:br>
              <a:rPr lang="it-IT" sz="2400" dirty="0">
                <a:latin typeface="Century Gothic" panose="020B0502020202020204" pitchFamily="34" charset="0"/>
              </a:rPr>
            </a:br>
            <a:r>
              <a:rPr lang="it-IT" sz="1800" b="0" i="1" dirty="0">
                <a:latin typeface="Century Gothic" panose="020B0502020202020204" pitchFamily="34" charset="0"/>
              </a:rPr>
              <a:t>MLD €</a:t>
            </a:r>
            <a:endParaRPr lang="it-IT" sz="2400" b="0" i="1" dirty="0">
              <a:latin typeface="Century Gothic" panose="020B0502020202020204" pitchFamily="34" charset="0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66216C07-7572-4B94-8CF9-B882C5BFC72E}"/>
              </a:ext>
            </a:extLst>
          </p:cNvPr>
          <p:cNvCxnSpPr>
            <a:cxnSpLocks/>
          </p:cNvCxnSpPr>
          <p:nvPr/>
        </p:nvCxnSpPr>
        <p:spPr bwMode="auto">
          <a:xfrm>
            <a:off x="2276523" y="3203941"/>
            <a:ext cx="1152128" cy="956376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lg" len="lg"/>
            <a:tailEnd type="triangle" w="lg" len="lg"/>
          </a:ln>
          <a:effectLst/>
        </p:spPr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642BA3D-E9D9-49C8-8D15-3C2E32BD96AF}"/>
              </a:ext>
            </a:extLst>
          </p:cNvPr>
          <p:cNvSpPr txBox="1"/>
          <p:nvPr/>
        </p:nvSpPr>
        <p:spPr>
          <a:xfrm>
            <a:off x="2531570" y="2851132"/>
            <a:ext cx="3050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C00000"/>
                </a:solidFill>
                <a:latin typeface="Century Gothic" panose="020B0502020202020204" pitchFamily="34" charset="0"/>
              </a:rPr>
              <a:t>-11% </a:t>
            </a:r>
            <a:r>
              <a:rPr lang="it-IT" sz="2800" b="0" dirty="0">
                <a:solidFill>
                  <a:srgbClr val="C00000"/>
                </a:solidFill>
                <a:latin typeface="Century Gothic" panose="020B0502020202020204" pitchFamily="34" charset="0"/>
              </a:rPr>
              <a:t>in un anno</a:t>
            </a:r>
            <a:br>
              <a:rPr lang="it-IT" sz="2400" b="0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2000" b="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(-8,3 mld €)</a:t>
            </a:r>
            <a:endParaRPr lang="it-IT" sz="2400" b="0" i="1" u="sng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360627E8-61AF-4CAB-846D-2760CAE17D08}"/>
              </a:ext>
            </a:extLst>
          </p:cNvPr>
          <p:cNvSpPr/>
          <p:nvPr/>
        </p:nvSpPr>
        <p:spPr bwMode="auto">
          <a:xfrm>
            <a:off x="5879976" y="1944760"/>
            <a:ext cx="366460" cy="3927709"/>
          </a:xfrm>
          <a:prstGeom prst="leftBrace">
            <a:avLst/>
          </a:prstGeom>
          <a:noFill/>
          <a:ln w="127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31D35A0-0953-41DF-9037-5F2F731CF547}"/>
              </a:ext>
            </a:extLst>
          </p:cNvPr>
          <p:cNvSpPr txBox="1"/>
          <p:nvPr/>
        </p:nvSpPr>
        <p:spPr>
          <a:xfrm>
            <a:off x="3289400" y="3972027"/>
            <a:ext cx="1171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68,3 </a:t>
            </a:r>
            <a:br>
              <a:rPr lang="it-IT" sz="2400" dirty="0">
                <a:latin typeface="Century Gothic" panose="020B0502020202020204" pitchFamily="34" charset="0"/>
              </a:rPr>
            </a:br>
            <a:r>
              <a:rPr lang="it-IT" sz="1800" b="0" i="1" dirty="0">
                <a:latin typeface="Century Gothic" panose="020B0502020202020204" pitchFamily="34" charset="0"/>
              </a:rPr>
              <a:t>MLD €</a:t>
            </a:r>
            <a:endParaRPr lang="it-IT" sz="2400" b="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1" name="Tabella 8">
            <a:extLst>
              <a:ext uri="{FF2B5EF4-FFF2-40B4-BE49-F238E27FC236}">
                <a16:creationId xmlns:a16="http://schemas.microsoft.com/office/drawing/2014/main" id="{2CA18928-6C00-4EBA-B292-4F717C4D9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655108"/>
              </p:ext>
            </p:extLst>
          </p:nvPr>
        </p:nvGraphicFramePr>
        <p:xfrm>
          <a:off x="6404651" y="1966840"/>
          <a:ext cx="5227392" cy="3927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5645">
                  <a:extLst>
                    <a:ext uri="{9D8B030D-6E8A-4147-A177-3AD203B41FA5}">
                      <a16:colId xmlns:a16="http://schemas.microsoft.com/office/drawing/2014/main" val="3986900828"/>
                    </a:ext>
                  </a:extLst>
                </a:gridCol>
                <a:gridCol w="2871747">
                  <a:extLst>
                    <a:ext uri="{9D8B030D-6E8A-4147-A177-3AD203B41FA5}">
                      <a16:colId xmlns:a16="http://schemas.microsoft.com/office/drawing/2014/main" val="2843416128"/>
                    </a:ext>
                  </a:extLst>
                </a:gridCol>
              </a:tblGrid>
              <a:tr h="357064">
                <a:tc>
                  <a:txBody>
                    <a:bodyPr/>
                    <a:lstStyle/>
                    <a:p>
                      <a:r>
                        <a:rPr lang="it-IT" sz="1500" b="1" dirty="0">
                          <a:latin typeface="Century Gothic" panose="020B0502020202020204" pitchFamily="34" charset="0"/>
                        </a:rPr>
                        <a:t>Territorio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latin typeface="Century Gothic" panose="020B0502020202020204" pitchFamily="34" charset="0"/>
                        </a:rPr>
                        <a:t>Stima riduzione V. Aggiunto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086959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Firenze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-10%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(-2,7 mld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070195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Lucca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-13%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(-900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541236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Pisa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-9%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(-800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920588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Livorno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-9%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(-600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202328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Arezzo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-15%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(-800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2644029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Prato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-13%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(-600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827671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Pistoia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-12%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(-600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687351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Siena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-9%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(-500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555197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Grosseto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-9%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(-400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0459617"/>
                  </a:ext>
                </a:extLst>
              </a:tr>
              <a:tr h="357064">
                <a:tc>
                  <a:txBody>
                    <a:bodyPr/>
                    <a:lstStyle/>
                    <a:p>
                      <a:r>
                        <a:rPr lang="it-IT" sz="1500" b="0" dirty="0">
                          <a:latin typeface="Century Gothic" panose="020B0502020202020204" pitchFamily="34" charset="0"/>
                        </a:rPr>
                        <a:t>Prov. Massa Carrara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5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-14% </a:t>
                      </a:r>
                      <a:r>
                        <a:rPr lang="it-IT" sz="1500" b="0" i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(-400 mln 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2368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818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93">
            <a:extLst>
              <a:ext uri="{FF2B5EF4-FFF2-40B4-BE49-F238E27FC236}">
                <a16:creationId xmlns:a16="http://schemas.microsoft.com/office/drawing/2014/main" id="{FDBB7B69-A28F-491B-B98A-F07B7BAD5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356634"/>
            <a:ext cx="11737305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</a:t>
            </a:r>
            <a:r>
              <a:rPr lang="it-IT" altLang="it-IT" sz="1000" b="0" dirty="0">
                <a:latin typeface="Century Gothic" panose="020B0502020202020204" pitchFamily="34" charset="0"/>
              </a:rPr>
              <a:t>ISTAT.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883E4642-F434-4700-9059-E1D8DDEE414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(</a:t>
            </a:r>
            <a:r>
              <a:rPr lang="it-IT" sz="2200" u="sng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OCCUPATI</a:t>
            </a: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)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Gli effetti del 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lockdown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| </a:t>
            </a:r>
            <a:r>
              <a:rPr lang="it-IT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/>
              </a:rPr>
              <a:t>Gli effetti potrebbero essere molto gravi anche sul fronte occupazionale: sono a rischio 65 mila posti di lavoro nel commercio, nel turismo e nei servizi (circa -9% rispetto al 2019).</a:t>
            </a:r>
            <a:endParaRPr lang="it-IT" sz="220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BAFF9D0-E526-4436-BD54-DBD122D0C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71" y="2636912"/>
            <a:ext cx="6886338" cy="3376899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05623305-6D29-4C03-86C2-31F75B6213FE}"/>
              </a:ext>
            </a:extLst>
          </p:cNvPr>
          <p:cNvSpPr/>
          <p:nvPr/>
        </p:nvSpPr>
        <p:spPr bwMode="auto">
          <a:xfrm>
            <a:off x="767407" y="2087512"/>
            <a:ext cx="11066859" cy="400578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Elemento grafico 20" descr="Freccia linea: curva antioraria">
            <a:extLst>
              <a:ext uri="{FF2B5EF4-FFF2-40B4-BE49-F238E27FC236}">
                <a16:creationId xmlns:a16="http://schemas.microsoft.com/office/drawing/2014/main" id="{C1B58E06-6288-4F16-85D9-7258D7B20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11195" flipH="1">
            <a:off x="7318227" y="3134511"/>
            <a:ext cx="904382" cy="100584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9EF1596A-A7ED-4083-B5A1-0AA49901F885}"/>
              </a:ext>
            </a:extLst>
          </p:cNvPr>
          <p:cNvSpPr/>
          <p:nvPr/>
        </p:nvSpPr>
        <p:spPr>
          <a:xfrm>
            <a:off x="335359" y="1746275"/>
            <a:ext cx="5386846" cy="8309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anchor="ctr" anchorCtr="0">
            <a:sp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Occupati nel terziario TOSCANA</a:t>
            </a:r>
          </a:p>
          <a:p>
            <a:r>
              <a:rPr lang="it-IT" sz="2400" b="0" i="1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it-IT" sz="2400" b="0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dal 2012 al 2019 e previsione 2020</a:t>
            </a:r>
            <a:r>
              <a:rPr lang="it-IT" sz="2400" b="0" i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191D633-3BA6-4E40-8614-4D8189D15444}"/>
              </a:ext>
            </a:extLst>
          </p:cNvPr>
          <p:cNvSpPr/>
          <p:nvPr/>
        </p:nvSpPr>
        <p:spPr>
          <a:xfrm>
            <a:off x="911424" y="3429000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BASE:100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CDA916E-15D4-4A79-A956-2A7687C4769C}"/>
              </a:ext>
            </a:extLst>
          </p:cNvPr>
          <p:cNvSpPr/>
          <p:nvPr/>
        </p:nvSpPr>
        <p:spPr>
          <a:xfrm>
            <a:off x="6427574" y="4604469"/>
            <a:ext cx="18722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0" dirty="0">
                <a:solidFill>
                  <a:srgbClr val="C00000"/>
                </a:solidFill>
                <a:latin typeface="Century Gothic" panose="020B0502020202020204" pitchFamily="34" charset="0"/>
              </a:rPr>
              <a:t>95</a:t>
            </a:r>
            <a:br>
              <a:rPr lang="it-IT" sz="2400" b="0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1400" b="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(653 mila occupati)</a:t>
            </a:r>
            <a:endParaRPr lang="it-IT" sz="2400" b="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E41C05B7-4739-437A-BBAC-F2CEBD643F0A}"/>
              </a:ext>
            </a:extLst>
          </p:cNvPr>
          <p:cNvSpPr/>
          <p:nvPr/>
        </p:nvSpPr>
        <p:spPr bwMode="auto">
          <a:xfrm>
            <a:off x="6447494" y="3263245"/>
            <a:ext cx="288032" cy="28800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613EF3AF-9B39-465E-ABC4-71401F8A16F3}"/>
              </a:ext>
            </a:extLst>
          </p:cNvPr>
          <p:cNvSpPr/>
          <p:nvPr/>
        </p:nvSpPr>
        <p:spPr bwMode="auto">
          <a:xfrm>
            <a:off x="7133374" y="4324140"/>
            <a:ext cx="288032" cy="28800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0C62B10-5DCB-4F60-B60F-33C7DF055E2C}"/>
              </a:ext>
            </a:extLst>
          </p:cNvPr>
          <p:cNvSpPr/>
          <p:nvPr/>
        </p:nvSpPr>
        <p:spPr>
          <a:xfrm>
            <a:off x="5678466" y="2607876"/>
            <a:ext cx="18722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104</a:t>
            </a:r>
          </a:p>
          <a:p>
            <a:pPr algn="ctr"/>
            <a:r>
              <a:rPr lang="it-IT" sz="14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(718 mila occupati)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45F783A-A583-4482-A56B-5B344DC17648}"/>
              </a:ext>
            </a:extLst>
          </p:cNvPr>
          <p:cNvSpPr txBox="1"/>
          <p:nvPr/>
        </p:nvSpPr>
        <p:spPr>
          <a:xfrm>
            <a:off x="8169670" y="2363168"/>
            <a:ext cx="362210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C00000"/>
                </a:solidFill>
                <a:latin typeface="Century Gothic" panose="020B0502020202020204" pitchFamily="34" charset="0"/>
              </a:rPr>
              <a:t>STIMA 2020 </a:t>
            </a:r>
          </a:p>
          <a:p>
            <a:pPr algn="ctr"/>
            <a:r>
              <a:rPr lang="it-IT" sz="2000" u="sng" dirty="0">
                <a:solidFill>
                  <a:srgbClr val="C00000"/>
                </a:solidFill>
                <a:latin typeface="Century Gothic" panose="020B0502020202020204" pitchFamily="34" charset="0"/>
              </a:rPr>
              <a:t>RIDUZIONE DEGLI OCCUPATI</a:t>
            </a:r>
            <a:r>
              <a:rPr lang="it-IT" sz="2000" b="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br>
              <a:rPr lang="it-IT" sz="2000" b="0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2000" b="0" dirty="0">
                <a:solidFill>
                  <a:srgbClr val="C00000"/>
                </a:solidFill>
                <a:latin typeface="Century Gothic" panose="020B0502020202020204" pitchFamily="34" charset="0"/>
              </a:rPr>
              <a:t>NEL COMMERCIO, NEL TURISMO, NEI SERVIZI ALLE IMPRESE, NEI SERVIZI ALLA PERSONA</a:t>
            </a:r>
          </a:p>
          <a:p>
            <a:pPr algn="ctr"/>
            <a:r>
              <a:rPr lang="it-IT" sz="3600" dirty="0">
                <a:solidFill>
                  <a:srgbClr val="C00000"/>
                </a:solidFill>
                <a:latin typeface="Century Gothic" panose="020B0502020202020204" pitchFamily="34" charset="0"/>
              </a:rPr>
              <a:t>-65 mila</a:t>
            </a:r>
          </a:p>
          <a:p>
            <a:pPr algn="ctr"/>
            <a:r>
              <a:rPr lang="it-IT" sz="3600" b="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(-9%)</a:t>
            </a:r>
            <a:endParaRPr lang="it-IT" sz="2000" b="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4F840C77-F4D5-4ED9-AC3E-060572BCFAAA}"/>
              </a:ext>
            </a:extLst>
          </p:cNvPr>
          <p:cNvSpPr/>
          <p:nvPr/>
        </p:nvSpPr>
        <p:spPr>
          <a:xfrm>
            <a:off x="1372331" y="4926654"/>
            <a:ext cx="507516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i="1" dirty="0">
                <a:latin typeface="Century Gothic" panose="020B0502020202020204" pitchFamily="34" charset="0"/>
                <a:cs typeface="Arial"/>
              </a:rPr>
              <a:t>Punti base (2012=100). </a:t>
            </a:r>
          </a:p>
          <a:p>
            <a:r>
              <a:rPr lang="it-IT" sz="1050" b="0" i="1" dirty="0">
                <a:latin typeface="Century Gothic" panose="020B0502020202020204" pitchFamily="34" charset="0"/>
                <a:cs typeface="Arial"/>
              </a:rPr>
              <a:t>A valori superiori a 100 corrisponde un aumento del numero di occupati, a valori inferiori a 100 corrisponde un decremento del numero di occupati.</a:t>
            </a:r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2624441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ttangolo 93">
            <a:extLst>
              <a:ext uri="{FF2B5EF4-FFF2-40B4-BE49-F238E27FC236}">
                <a16:creationId xmlns:a16="http://schemas.microsoft.com/office/drawing/2014/main" id="{7840712A-1385-42BC-B9CE-0778C9B56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59" y="6193880"/>
            <a:ext cx="11737305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72000" tIns="46800" rIns="72000" bIns="46800">
            <a:spAutoFit/>
          </a:bodyPr>
          <a:lstStyle/>
          <a:p>
            <a:pPr>
              <a:spcBef>
                <a:spcPts val="600"/>
              </a:spcBef>
            </a:pPr>
            <a:r>
              <a:rPr lang="it-IT" sz="1000" b="1" dirty="0">
                <a:latin typeface="Century Gothic" panose="020B0502020202020204" pitchFamily="34" charset="0"/>
              </a:rPr>
              <a:t>Fonte: </a:t>
            </a:r>
            <a:r>
              <a:rPr lang="it-IT" sz="1000" b="0" dirty="0">
                <a:latin typeface="Century Gothic" panose="020B0502020202020204" pitchFamily="34" charset="0"/>
              </a:rPr>
              <a:t>Elaborazioni Format Research su dati Infocamere (</a:t>
            </a:r>
            <a:r>
              <a:rPr lang="it-IT" sz="1000" b="0" dirty="0" err="1">
                <a:latin typeface="Century Gothic" panose="020B0502020202020204" pitchFamily="34" charset="0"/>
              </a:rPr>
              <a:t>Movimprese</a:t>
            </a:r>
            <a:r>
              <a:rPr lang="it-IT" sz="1000" b="0" dirty="0">
                <a:latin typeface="Century Gothic" panose="020B0502020202020204" pitchFamily="34" charset="0"/>
              </a:rPr>
              <a:t>). </a:t>
            </a:r>
            <a:r>
              <a:rPr lang="it-IT" sz="1000" i="1" dirty="0">
                <a:latin typeface="Century Gothic" panose="020B0502020202020204" pitchFamily="34" charset="0"/>
                <a:cs typeface="Arial"/>
              </a:rPr>
              <a:t>Punti base (2010=100). </a:t>
            </a:r>
            <a:r>
              <a:rPr lang="it-IT" sz="1000" b="0" i="1" dirty="0">
                <a:latin typeface="Century Gothic" panose="020B0502020202020204" pitchFamily="34" charset="0"/>
                <a:cs typeface="Arial"/>
              </a:rPr>
              <a:t>A valori superiori a 100 corrisponde un aumento del numero delle imprese registrate, a valori inferiori a 100 corrisponde un decremento del numero delle imprese registrate.</a:t>
            </a:r>
            <a:endParaRPr lang="it-IT" sz="1000" b="0" i="1" dirty="0">
              <a:latin typeface="Century Gothic" panose="020B050202020202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1BE55C9B-3635-4BF3-A51B-8697FF08AFCA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161240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(</a:t>
            </a:r>
            <a:r>
              <a:rPr lang="it-IT" sz="2200" u="sng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IMPRESE</a:t>
            </a:r>
            <a:r>
              <a:rPr lang="it-IT" sz="2200" dirty="0">
                <a:solidFill>
                  <a:srgbClr val="C00000"/>
                </a:solidFill>
                <a:latin typeface="Century Gothic" panose="020B0502020202020204" pitchFamily="34" charset="0"/>
                <a:cs typeface="Arial"/>
              </a:rPr>
              <a:t>)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Gli effetti del 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lockdown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 | </a:t>
            </a:r>
            <a:r>
              <a:rPr lang="it-IT" sz="22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Nel 2020 rischiano di scomparire tra 20 mila e 30 mila imprese del terziario</a:t>
            </a:r>
            <a:r>
              <a:rPr lang="it-IT" sz="2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152C6E60-07FE-4434-83D2-BF530E9B9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43" y="1991400"/>
            <a:ext cx="7790022" cy="4096703"/>
          </a:xfrm>
          <a:prstGeom prst="rect">
            <a:avLst/>
          </a:prstGeom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8DFA5B0C-DE2D-4341-9174-3717F718FF06}"/>
              </a:ext>
            </a:extLst>
          </p:cNvPr>
          <p:cNvSpPr/>
          <p:nvPr/>
        </p:nvSpPr>
        <p:spPr>
          <a:xfrm>
            <a:off x="331486" y="1484784"/>
            <a:ext cx="793791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it-IT" sz="1800" dirty="0">
                <a:latin typeface="Century Gothic" panose="020B0502020202020204" pitchFamily="34" charset="0"/>
                <a:cs typeface="Arial"/>
              </a:rPr>
              <a:t>Serie storica delle </a:t>
            </a:r>
            <a:r>
              <a:rPr lang="it-IT" sz="1800" u="sng" dirty="0">
                <a:latin typeface="Century Gothic" panose="020B0502020202020204" pitchFamily="34" charset="0"/>
                <a:cs typeface="Arial"/>
              </a:rPr>
              <a:t>IMPRESE DEL TERZIARIO</a:t>
            </a:r>
            <a:r>
              <a:rPr lang="it-IT" sz="1800" dirty="0">
                <a:latin typeface="Century Gothic" panose="020B0502020202020204" pitchFamily="34" charset="0"/>
                <a:cs typeface="Arial"/>
              </a:rPr>
              <a:t> in </a:t>
            </a:r>
            <a:r>
              <a:rPr lang="it-IT" sz="1800" u="sng" dirty="0">
                <a:latin typeface="Century Gothic" panose="020B0502020202020204" pitchFamily="34" charset="0"/>
                <a:cs typeface="Arial"/>
              </a:rPr>
              <a:t>TOSCANA</a:t>
            </a:r>
            <a:br>
              <a:rPr lang="it-IT" sz="1800" dirty="0">
                <a:latin typeface="Century Gothic" panose="020B0502020202020204" pitchFamily="34" charset="0"/>
                <a:cs typeface="Arial"/>
              </a:rPr>
            </a:br>
            <a:r>
              <a:rPr lang="it-IT" sz="1800" b="0" i="1" dirty="0">
                <a:latin typeface="Century Gothic" panose="020B0502020202020204" pitchFamily="34" charset="0"/>
                <a:cs typeface="Arial"/>
              </a:rPr>
              <a:t>(dal 2010 al 2019 e </a:t>
            </a:r>
            <a:r>
              <a:rPr lang="it-IT" sz="1800" i="1" u="sng" dirty="0">
                <a:latin typeface="Century Gothic" panose="020B0502020202020204" pitchFamily="34" charset="0"/>
                <a:cs typeface="Arial"/>
              </a:rPr>
              <a:t>previsione 2020</a:t>
            </a:r>
            <a:r>
              <a:rPr lang="it-IT" sz="1800" b="0" i="1" dirty="0">
                <a:latin typeface="Century Gothic" panose="020B0502020202020204" pitchFamily="34" charset="0"/>
                <a:cs typeface="Arial"/>
              </a:rPr>
              <a:t>)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B7F292C-F819-404F-B3F6-BC89B88E6129}"/>
              </a:ext>
            </a:extLst>
          </p:cNvPr>
          <p:cNvSpPr/>
          <p:nvPr/>
        </p:nvSpPr>
        <p:spPr>
          <a:xfrm>
            <a:off x="1199456" y="3059668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101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86DFC44-3353-4820-AE38-DD8AA78D9BAE}"/>
              </a:ext>
            </a:extLst>
          </p:cNvPr>
          <p:cNvSpPr/>
          <p:nvPr/>
        </p:nvSpPr>
        <p:spPr>
          <a:xfrm>
            <a:off x="1862276" y="2987660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101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B6369318-0B04-4018-8EAE-04201413ACED}"/>
              </a:ext>
            </a:extLst>
          </p:cNvPr>
          <p:cNvSpPr/>
          <p:nvPr/>
        </p:nvSpPr>
        <p:spPr>
          <a:xfrm>
            <a:off x="2617494" y="2987660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102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4B108202-F975-432B-8CB6-7DBCD8DC7B57}"/>
              </a:ext>
            </a:extLst>
          </p:cNvPr>
          <p:cNvSpPr/>
          <p:nvPr/>
        </p:nvSpPr>
        <p:spPr>
          <a:xfrm>
            <a:off x="3257353" y="2937423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102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BA6C5C34-7231-4D6D-826F-2BAF799D696D}"/>
              </a:ext>
            </a:extLst>
          </p:cNvPr>
          <p:cNvSpPr/>
          <p:nvPr/>
        </p:nvSpPr>
        <p:spPr>
          <a:xfrm>
            <a:off x="3955717" y="2858158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103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FC52C4AB-7BB2-45AF-87C0-AA5F168014C0}"/>
              </a:ext>
            </a:extLst>
          </p:cNvPr>
          <p:cNvSpPr/>
          <p:nvPr/>
        </p:nvSpPr>
        <p:spPr>
          <a:xfrm>
            <a:off x="4659007" y="2843644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104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9B763D76-D076-4DEA-B1DE-0B43E4B51464}"/>
              </a:ext>
            </a:extLst>
          </p:cNvPr>
          <p:cNvSpPr/>
          <p:nvPr/>
        </p:nvSpPr>
        <p:spPr>
          <a:xfrm>
            <a:off x="5312690" y="2843644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104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4D966B8F-0428-44B1-97F3-E8A116B7F5DC}"/>
              </a:ext>
            </a:extLst>
          </p:cNvPr>
          <p:cNvSpPr/>
          <p:nvPr/>
        </p:nvSpPr>
        <p:spPr>
          <a:xfrm>
            <a:off x="6015980" y="2843644"/>
            <a:ext cx="939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104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A9C6289A-1617-4111-9D67-8FB8D2D18E19}"/>
              </a:ext>
            </a:extLst>
          </p:cNvPr>
          <p:cNvSpPr/>
          <p:nvPr/>
        </p:nvSpPr>
        <p:spPr>
          <a:xfrm>
            <a:off x="7100657" y="2798924"/>
            <a:ext cx="939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104</a:t>
            </a:r>
            <a:b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</a:br>
            <a:r>
              <a:rPr lang="it-IT" sz="11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(213 mila imprese)</a:t>
            </a:r>
            <a:endParaRPr lang="it-IT" sz="1800" b="0" i="1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BE034612-8C15-4580-8E3A-2E12F15E89DB}"/>
              </a:ext>
            </a:extLst>
          </p:cNvPr>
          <p:cNvSpPr/>
          <p:nvPr/>
        </p:nvSpPr>
        <p:spPr>
          <a:xfrm>
            <a:off x="7198022" y="4335853"/>
            <a:ext cx="1427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91</a:t>
            </a:r>
            <a:br>
              <a:rPr lang="it-IT" sz="1800" b="0" dirty="0">
                <a:solidFill>
                  <a:srgbClr val="203864"/>
                </a:solidFill>
                <a:latin typeface="Century Gothic" panose="020B0502020202020204" pitchFamily="34" charset="0"/>
              </a:rPr>
            </a:br>
            <a:r>
              <a:rPr lang="it-IT" sz="11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(tra 183 mila e </a:t>
            </a:r>
            <a:br>
              <a:rPr lang="it-IT" sz="1100" b="0" i="1" dirty="0">
                <a:solidFill>
                  <a:srgbClr val="203864"/>
                </a:solidFill>
                <a:latin typeface="Century Gothic" panose="020B0502020202020204" pitchFamily="34" charset="0"/>
              </a:rPr>
            </a:br>
            <a:r>
              <a:rPr lang="it-IT" sz="11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193 mila imprese)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C6752511-26ED-4650-95A0-10827156D664}"/>
              </a:ext>
            </a:extLst>
          </p:cNvPr>
          <p:cNvSpPr txBox="1"/>
          <p:nvPr/>
        </p:nvSpPr>
        <p:spPr>
          <a:xfrm>
            <a:off x="8585816" y="1865778"/>
            <a:ext cx="3292824" cy="42780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C00000"/>
                </a:solidFill>
                <a:latin typeface="Century Gothic" panose="020B0502020202020204" pitchFamily="34" charset="0"/>
              </a:rPr>
              <a:t>STIMA 2020 </a:t>
            </a:r>
          </a:p>
          <a:p>
            <a:pPr algn="ctr"/>
            <a:r>
              <a:rPr lang="it-IT" sz="2000" u="sng" dirty="0">
                <a:solidFill>
                  <a:srgbClr val="C00000"/>
                </a:solidFill>
                <a:latin typeface="Century Gothic" panose="020B0502020202020204" pitchFamily="34" charset="0"/>
              </a:rPr>
              <a:t>RIDUZIONE DEL NUMERO DI IMPRESE</a:t>
            </a:r>
            <a:br>
              <a:rPr lang="it-IT" sz="2000" b="0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2000" b="0" dirty="0">
                <a:solidFill>
                  <a:srgbClr val="C00000"/>
                </a:solidFill>
                <a:latin typeface="Century Gothic" panose="020B0502020202020204" pitchFamily="34" charset="0"/>
              </a:rPr>
              <a:t>NEL COMMERCIO, NEL TURISMO, NEI SERVIZI ALLE IMPRESE, NEI SERVIZI ALLA PERSONA</a:t>
            </a:r>
          </a:p>
          <a:p>
            <a:pPr algn="ctr"/>
            <a:r>
              <a:rPr lang="it-IT" sz="3600" dirty="0">
                <a:solidFill>
                  <a:srgbClr val="C00000"/>
                </a:solidFill>
                <a:latin typeface="Century Gothic" panose="020B0502020202020204" pitchFamily="34" charset="0"/>
              </a:rPr>
              <a:t>tra -20 mila e </a:t>
            </a:r>
            <a:br>
              <a:rPr lang="it-IT" sz="3600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it-IT" sz="3600" dirty="0">
                <a:solidFill>
                  <a:srgbClr val="C00000"/>
                </a:solidFill>
                <a:latin typeface="Century Gothic" panose="020B0502020202020204" pitchFamily="34" charset="0"/>
              </a:rPr>
              <a:t>-30 mila</a:t>
            </a:r>
          </a:p>
          <a:p>
            <a:pPr algn="ctr"/>
            <a:r>
              <a:rPr lang="it-IT" sz="1600" b="0" i="1" dirty="0">
                <a:solidFill>
                  <a:srgbClr val="C00000"/>
                </a:solidFill>
                <a:latin typeface="Century Gothic" panose="020B0502020202020204" pitchFamily="34" charset="0"/>
              </a:rPr>
              <a:t>(a fronte di una riduzione media annua di -5 mila imprese)</a:t>
            </a:r>
            <a:endParaRPr lang="it-IT" sz="1050" b="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C7076118-BE30-4A3D-8EA4-5724CA6064DA}"/>
              </a:ext>
            </a:extLst>
          </p:cNvPr>
          <p:cNvSpPr/>
          <p:nvPr/>
        </p:nvSpPr>
        <p:spPr>
          <a:xfrm>
            <a:off x="695400" y="4905445"/>
            <a:ext cx="54006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i="1" dirty="0">
                <a:latin typeface="Century Gothic" panose="020B0502020202020204" pitchFamily="34" charset="0"/>
                <a:cs typeface="Arial"/>
              </a:rPr>
              <a:t>Punti base (2012=100). </a:t>
            </a:r>
          </a:p>
          <a:p>
            <a:r>
              <a:rPr lang="it-IT" sz="1050" b="0" i="1" dirty="0">
                <a:latin typeface="Century Gothic" panose="020B0502020202020204" pitchFamily="34" charset="0"/>
                <a:cs typeface="Arial"/>
              </a:rPr>
              <a:t>A valori superiori a 100 corrisponde un aumento del numero di imprese, a valori inferiori a 100 corrisponde un decremento del numero di imprese.</a:t>
            </a:r>
            <a:endParaRPr lang="it-IT" sz="1050" dirty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F4BE200-42EC-44C6-848A-9C6239A8555E}"/>
              </a:ext>
            </a:extLst>
          </p:cNvPr>
          <p:cNvSpPr/>
          <p:nvPr/>
        </p:nvSpPr>
        <p:spPr>
          <a:xfrm>
            <a:off x="61813" y="3106700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BASE:100</a:t>
            </a:r>
          </a:p>
        </p:txBody>
      </p:sp>
    </p:spTree>
    <p:extLst>
      <p:ext uri="{BB962C8B-B14F-4D97-AF65-F5344CB8AC3E}">
        <p14:creationId xmlns:p14="http://schemas.microsoft.com/office/powerpoint/2010/main" val="683105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A82F51B-721D-4A6C-AA62-D10AF7628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473" y="3751871"/>
            <a:ext cx="2700062" cy="2267107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Investimenti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Lo scenario avverso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frena i programmi di crescita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delle imprese del terziario della Toscana: tra quelle che erano intenzionate ad effettuare investimenti nei prossimi due anni,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il 53% sarà costretto a rinunciarvi a causa della crisi in atto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4" name="CasellaDiTesto 9">
            <a:extLst>
              <a:ext uri="{FF2B5EF4-FFF2-40B4-BE49-F238E27FC236}">
                <a16:creationId xmlns:a16="http://schemas.microsoft.com/office/drawing/2014/main" id="{A586D101-AF84-4CDE-AD02-A467558B8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59" y="1835532"/>
            <a:ext cx="106568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2000" b="0" dirty="0">
                <a:latin typeface="Century Gothic" panose="020B0502020202020204" pitchFamily="34" charset="0"/>
              </a:rPr>
              <a:t>La Sua </a:t>
            </a:r>
            <a:r>
              <a:rPr lang="it-IT" altLang="ja-JP" sz="2000" u="sng" dirty="0">
                <a:latin typeface="Century Gothic" panose="020B0502020202020204" pitchFamily="34" charset="0"/>
              </a:rPr>
              <a:t>impresa aveva in programma investimenti</a:t>
            </a:r>
            <a:r>
              <a:rPr lang="it-IT" altLang="ja-JP" sz="2000" dirty="0">
                <a:latin typeface="Century Gothic" panose="020B0502020202020204" pitchFamily="34" charset="0"/>
              </a:rPr>
              <a:t> </a:t>
            </a:r>
            <a:r>
              <a:rPr lang="it-IT" altLang="ja-JP" sz="2000" b="0" dirty="0">
                <a:latin typeface="Century Gothic" panose="020B0502020202020204" pitchFamily="34" charset="0"/>
              </a:rPr>
              <a:t>nei prossimi due anni?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AF5908-C028-4EDF-9879-11255749297B}"/>
              </a:ext>
            </a:extLst>
          </p:cNvPr>
          <p:cNvSpPr txBox="1"/>
          <p:nvPr/>
        </p:nvSpPr>
        <p:spPr>
          <a:xfrm>
            <a:off x="6979146" y="5220124"/>
            <a:ext cx="1684793" cy="13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dirty="0">
                <a:latin typeface="Century Gothic" panose="020B0502020202020204" pitchFamily="34" charset="0"/>
              </a:rPr>
              <a:t>47</a:t>
            </a:r>
            <a:r>
              <a:rPr lang="it-IT" sz="2000" dirty="0">
                <a:latin typeface="Century Gothic" panose="020B0502020202020204" pitchFamily="34" charset="0"/>
              </a:rPr>
              <a:t>%</a:t>
            </a:r>
            <a:r>
              <a:rPr lang="it-IT" sz="1800" dirty="0">
                <a:latin typeface="Century Gothic" panose="020B0502020202020204" pitchFamily="34" charset="0"/>
              </a:rPr>
              <a:t> </a:t>
            </a:r>
          </a:p>
          <a:p>
            <a:pPr algn="r">
              <a:lnSpc>
                <a:spcPct val="110000"/>
              </a:lnSpc>
              <a:spcBef>
                <a:spcPts val="600"/>
              </a:spcBef>
            </a:pPr>
            <a:r>
              <a:rPr lang="it-IT" sz="1800" b="0" dirty="0">
                <a:latin typeface="Century Gothic" panose="020B0502020202020204" pitchFamily="34" charset="0"/>
              </a:rPr>
              <a:t>Li porteranno a termine</a:t>
            </a:r>
          </a:p>
        </p:txBody>
      </p:sp>
      <p:sp>
        <p:nvSpPr>
          <p:cNvPr id="14" name="Text Box 49">
            <a:extLst>
              <a:ext uri="{FF2B5EF4-FFF2-40B4-BE49-F238E27FC236}">
                <a16:creationId xmlns:a16="http://schemas.microsoft.com/office/drawing/2014/main" id="{57CF72AF-A278-44DA-9851-7EFA3232B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8DDDE14-8830-4AFB-889D-70ECBCF5E870}"/>
              </a:ext>
            </a:extLst>
          </p:cNvPr>
          <p:cNvSpPr txBox="1"/>
          <p:nvPr/>
        </p:nvSpPr>
        <p:spPr>
          <a:xfrm>
            <a:off x="335359" y="2995859"/>
            <a:ext cx="5400601" cy="10000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</a:pPr>
            <a:r>
              <a:rPr lang="it-IT" sz="2800" b="0" dirty="0">
                <a:latin typeface="Century Gothic" panose="020B0502020202020204" pitchFamily="34" charset="0"/>
              </a:rPr>
              <a:t>Imprese che </a:t>
            </a:r>
            <a:r>
              <a:rPr lang="it-IT" sz="2800" b="1" u="sng" dirty="0">
                <a:latin typeface="Century Gothic" panose="020B0502020202020204" pitchFamily="34" charset="0"/>
              </a:rPr>
              <a:t>avevano in programma investimenti</a:t>
            </a:r>
            <a:endParaRPr lang="it-IT" sz="4400" u="sng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39C1950-C194-46E2-A1EF-93877FA98F8F}"/>
              </a:ext>
            </a:extLst>
          </p:cNvPr>
          <p:cNvSpPr txBox="1"/>
          <p:nvPr/>
        </p:nvSpPr>
        <p:spPr>
          <a:xfrm>
            <a:off x="5231904" y="3031445"/>
            <a:ext cx="1822070" cy="9288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</a:pPr>
            <a:r>
              <a:rPr lang="it-IT" sz="5400" dirty="0">
                <a:solidFill>
                  <a:srgbClr val="203864"/>
                </a:solidFill>
                <a:latin typeface="Century Gothic" panose="020B0502020202020204" pitchFamily="34" charset="0"/>
              </a:rPr>
              <a:t>44%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6252216-1D86-485C-B92F-2A72DD6B0147}"/>
              </a:ext>
            </a:extLst>
          </p:cNvPr>
          <p:cNvSpPr txBox="1"/>
          <p:nvPr/>
        </p:nvSpPr>
        <p:spPr>
          <a:xfrm>
            <a:off x="335359" y="4382724"/>
            <a:ext cx="5040561" cy="10000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</a:pPr>
            <a:r>
              <a:rPr lang="it-IT" sz="2800" b="0" dirty="0">
                <a:latin typeface="Century Gothic" panose="020B0502020202020204" pitchFamily="34" charset="0"/>
              </a:rPr>
              <a:t>Imprese che </a:t>
            </a:r>
            <a:r>
              <a:rPr lang="it-IT" sz="2800" u="sng" dirty="0">
                <a:latin typeface="Century Gothic" panose="020B0502020202020204" pitchFamily="34" charset="0"/>
              </a:rPr>
              <a:t>NON avevano in programma investimenti</a:t>
            </a:r>
            <a:endParaRPr lang="it-IT" sz="4400" u="sng" dirty="0">
              <a:solidFill>
                <a:srgbClr val="203864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1A56594-0D80-4AE7-9499-22F203D15058}"/>
              </a:ext>
            </a:extLst>
          </p:cNvPr>
          <p:cNvSpPr txBox="1"/>
          <p:nvPr/>
        </p:nvSpPr>
        <p:spPr>
          <a:xfrm>
            <a:off x="5231904" y="4418310"/>
            <a:ext cx="1822070" cy="9288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</a:pPr>
            <a:r>
              <a:rPr lang="it-IT" sz="5400" b="0" dirty="0">
                <a:solidFill>
                  <a:srgbClr val="203864"/>
                </a:solidFill>
                <a:latin typeface="Century Gothic" panose="020B0502020202020204" pitchFamily="34" charset="0"/>
              </a:rPr>
              <a:t>56%</a:t>
            </a: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BFE0147B-1EA5-4BCD-BB0E-685BC87E699E}"/>
              </a:ext>
            </a:extLst>
          </p:cNvPr>
          <p:cNvSpPr/>
          <p:nvPr/>
        </p:nvSpPr>
        <p:spPr bwMode="auto">
          <a:xfrm rot="6351771">
            <a:off x="5317221" y="2530392"/>
            <a:ext cx="1320819" cy="2041606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2" name="Elemento grafico 21" descr="Freccia linea, curva oraria">
            <a:extLst>
              <a:ext uri="{FF2B5EF4-FFF2-40B4-BE49-F238E27FC236}">
                <a16:creationId xmlns:a16="http://schemas.microsoft.com/office/drawing/2014/main" id="{90559E58-72F9-40F6-B104-287620970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816213">
            <a:off x="6445442" y="2422913"/>
            <a:ext cx="1217066" cy="1217066"/>
          </a:xfrm>
          <a:prstGeom prst="rect">
            <a:avLst/>
          </a:prstGeom>
        </p:spPr>
      </p:pic>
      <p:sp>
        <p:nvSpPr>
          <p:cNvPr id="23" name="CasellaDiTesto 9">
            <a:extLst>
              <a:ext uri="{FF2B5EF4-FFF2-40B4-BE49-F238E27FC236}">
                <a16:creationId xmlns:a16="http://schemas.microsoft.com/office/drawing/2014/main" id="{190EFC0B-452E-4B26-8DE0-D660955CE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555" y="2873720"/>
            <a:ext cx="3910356" cy="646331"/>
          </a:xfrm>
          <a:prstGeom prst="rect">
            <a:avLst/>
          </a:prstGeom>
          <a:solidFill>
            <a:srgbClr val="203864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it-IT" altLang="ja-JP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Tra le imprese che </a:t>
            </a:r>
            <a:r>
              <a:rPr lang="it-IT" altLang="ja-JP" sz="18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avevano in programma investimenti</a:t>
            </a:r>
            <a:endParaRPr lang="it-IT" altLang="ja-JP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1B572E4-5919-4F43-954D-090A82B7D592}"/>
              </a:ext>
            </a:extLst>
          </p:cNvPr>
          <p:cNvSpPr txBox="1"/>
          <p:nvPr/>
        </p:nvSpPr>
        <p:spPr>
          <a:xfrm>
            <a:off x="10416480" y="3789040"/>
            <a:ext cx="1684793" cy="1917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Century Gothic" panose="020B0502020202020204" pitchFamily="34" charset="0"/>
              </a:rPr>
              <a:t>53</a:t>
            </a:r>
            <a:r>
              <a:rPr lang="it-IT" sz="2000" dirty="0">
                <a:latin typeface="Century Gothic" panose="020B0502020202020204" pitchFamily="34" charset="0"/>
              </a:rPr>
              <a:t>%</a:t>
            </a:r>
            <a:r>
              <a:rPr lang="it-IT" sz="1800" dirty="0"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sz="1800" b="0" dirty="0">
                <a:latin typeface="Century Gothic" panose="020B0502020202020204" pitchFamily="34" charset="0"/>
              </a:rPr>
              <a:t>Dovranno </a:t>
            </a:r>
            <a:r>
              <a:rPr lang="it-IT" sz="1800" u="sng" dirty="0">
                <a:latin typeface="Century Gothic" panose="020B0502020202020204" pitchFamily="34" charset="0"/>
              </a:rPr>
              <a:t>rinunciare a causa della crisi</a:t>
            </a:r>
          </a:p>
        </p:txBody>
      </p:sp>
    </p:spTree>
    <p:extLst>
      <p:ext uri="{BB962C8B-B14F-4D97-AF65-F5344CB8AC3E}">
        <p14:creationId xmlns:p14="http://schemas.microsoft.com/office/powerpoint/2010/main" val="2990846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DFB117D8-DC05-42EB-80FF-66A33BD187B4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747994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Misure anticrisi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La crisi economica è destinata ad accentuarsi nei prossimi mesi: </a:t>
            </a:r>
            <a:br>
              <a:rPr lang="it-IT" sz="2200" b="0" dirty="0">
                <a:latin typeface="Century Gothic" panose="020B0502020202020204" pitchFamily="34" charset="0"/>
                <a:cs typeface="Arial"/>
              </a:rPr>
            </a:br>
            <a:r>
              <a:rPr lang="it-IT" sz="2200" b="0" dirty="0">
                <a:latin typeface="Century Gothic" panose="020B0502020202020204" pitchFamily="34" charset="0"/>
                <a:cs typeface="Arial"/>
              </a:rPr>
              <a:t>il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47%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delle imprese del terziario della Toscana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ha già ridotto o ridurrà il personale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.</a:t>
            </a:r>
            <a:endParaRPr lang="it-IT" sz="22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graphicFrame>
        <p:nvGraphicFramePr>
          <p:cNvPr id="3" name="Tabella 5">
            <a:extLst>
              <a:ext uri="{FF2B5EF4-FFF2-40B4-BE49-F238E27FC236}">
                <a16:creationId xmlns:a16="http://schemas.microsoft.com/office/drawing/2014/main" id="{D52A0B47-12F6-40A0-9D5F-FF7D5A780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5343"/>
              </p:ext>
            </p:extLst>
          </p:nvPr>
        </p:nvGraphicFramePr>
        <p:xfrm>
          <a:off x="385936" y="1746154"/>
          <a:ext cx="4680519" cy="1981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929367864"/>
                    </a:ext>
                  </a:extLst>
                </a:gridCol>
                <a:gridCol w="1680186">
                  <a:extLst>
                    <a:ext uri="{9D8B030D-6E8A-4147-A177-3AD203B41FA5}">
                      <a16:colId xmlns:a16="http://schemas.microsoft.com/office/drawing/2014/main" val="3493126718"/>
                    </a:ext>
                  </a:extLst>
                </a:gridCol>
                <a:gridCol w="1560173">
                  <a:extLst>
                    <a:ext uri="{9D8B030D-6E8A-4147-A177-3AD203B41FA5}">
                      <a16:colId xmlns:a16="http://schemas.microsoft.com/office/drawing/2014/main" val="809420113"/>
                    </a:ext>
                  </a:extLst>
                </a:gridCol>
              </a:tblGrid>
              <a:tr h="531063"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CIG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adotteranno la CIG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Adotteranno la CIG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61080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hanno adottato la CIG finora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003558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Hanno già adottato la CIG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19%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969547"/>
                  </a:ext>
                </a:extLst>
              </a:tr>
            </a:tbl>
          </a:graphicData>
        </a:graphic>
      </p:graphicFrame>
      <p:graphicFrame>
        <p:nvGraphicFramePr>
          <p:cNvPr id="10" name="Tabella 5">
            <a:extLst>
              <a:ext uri="{FF2B5EF4-FFF2-40B4-BE49-F238E27FC236}">
                <a16:creationId xmlns:a16="http://schemas.microsoft.com/office/drawing/2014/main" id="{4C39EFA2-7F39-4BEF-90AD-49C467E0A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876767"/>
              </p:ext>
            </p:extLst>
          </p:nvPr>
        </p:nvGraphicFramePr>
        <p:xfrm>
          <a:off x="6456040" y="1746154"/>
          <a:ext cx="4680519" cy="1981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59">
                  <a:extLst>
                    <a:ext uri="{9D8B030D-6E8A-4147-A177-3AD203B41FA5}">
                      <a16:colId xmlns:a16="http://schemas.microsoft.com/office/drawing/2014/main" val="2929367864"/>
                    </a:ext>
                  </a:extLst>
                </a:gridCol>
                <a:gridCol w="1680187">
                  <a:extLst>
                    <a:ext uri="{9D8B030D-6E8A-4147-A177-3AD203B41FA5}">
                      <a16:colId xmlns:a16="http://schemas.microsoft.com/office/drawing/2014/main" val="3493126718"/>
                    </a:ext>
                  </a:extLst>
                </a:gridCol>
                <a:gridCol w="1560173">
                  <a:extLst>
                    <a:ext uri="{9D8B030D-6E8A-4147-A177-3AD203B41FA5}">
                      <a16:colId xmlns:a16="http://schemas.microsoft.com/office/drawing/2014/main" val="809420113"/>
                    </a:ext>
                  </a:extLst>
                </a:gridCol>
              </a:tblGrid>
              <a:tr h="531063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Anticipo ferie e permessi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anticiperanno ferie e permessi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Anticiperanno ferie e permessi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61080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hanno anticipato ferie e permessi finora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003558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Hanno già anticipato ferie e permessi 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67%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969547"/>
                  </a:ext>
                </a:extLst>
              </a:tr>
            </a:tbl>
          </a:graphicData>
        </a:graphic>
      </p:graphicFrame>
      <p:graphicFrame>
        <p:nvGraphicFramePr>
          <p:cNvPr id="11" name="Tabella 5">
            <a:extLst>
              <a:ext uri="{FF2B5EF4-FFF2-40B4-BE49-F238E27FC236}">
                <a16:creationId xmlns:a16="http://schemas.microsoft.com/office/drawing/2014/main" id="{95F98C62-3E70-42C6-A74C-C5E68C510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883483"/>
              </p:ext>
            </p:extLst>
          </p:nvPr>
        </p:nvGraphicFramePr>
        <p:xfrm>
          <a:off x="385936" y="4194795"/>
          <a:ext cx="4680519" cy="1981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929367864"/>
                    </a:ext>
                  </a:extLst>
                </a:gridCol>
                <a:gridCol w="1680186">
                  <a:extLst>
                    <a:ext uri="{9D8B030D-6E8A-4147-A177-3AD203B41FA5}">
                      <a16:colId xmlns:a16="http://schemas.microsoft.com/office/drawing/2014/main" val="3493126718"/>
                    </a:ext>
                  </a:extLst>
                </a:gridCol>
                <a:gridCol w="1560173">
                  <a:extLst>
                    <a:ext uri="{9D8B030D-6E8A-4147-A177-3AD203B41FA5}">
                      <a16:colId xmlns:a16="http://schemas.microsoft.com/office/drawing/2014/main" val="809420113"/>
                    </a:ext>
                  </a:extLst>
                </a:gridCol>
              </a:tblGrid>
              <a:tr h="531063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Riduzione del personale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ridurranno il personale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Ridurranno il personale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61080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hanno ridotto il personale finora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53%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003558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Hanno già ridotto il personale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969547"/>
                  </a:ext>
                </a:extLst>
              </a:tr>
            </a:tbl>
          </a:graphicData>
        </a:graphic>
      </p:graphicFrame>
      <p:graphicFrame>
        <p:nvGraphicFramePr>
          <p:cNvPr id="12" name="Tabella 5">
            <a:extLst>
              <a:ext uri="{FF2B5EF4-FFF2-40B4-BE49-F238E27FC236}">
                <a16:creationId xmlns:a16="http://schemas.microsoft.com/office/drawing/2014/main" id="{05077AE5-007E-4D41-9CB3-9455A7F08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07849"/>
              </p:ext>
            </p:extLst>
          </p:nvPr>
        </p:nvGraphicFramePr>
        <p:xfrm>
          <a:off x="6456040" y="4194795"/>
          <a:ext cx="4680519" cy="1981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59">
                  <a:extLst>
                    <a:ext uri="{9D8B030D-6E8A-4147-A177-3AD203B41FA5}">
                      <a16:colId xmlns:a16="http://schemas.microsoft.com/office/drawing/2014/main" val="2929367864"/>
                    </a:ext>
                  </a:extLst>
                </a:gridCol>
                <a:gridCol w="1680187">
                  <a:extLst>
                    <a:ext uri="{9D8B030D-6E8A-4147-A177-3AD203B41FA5}">
                      <a16:colId xmlns:a16="http://schemas.microsoft.com/office/drawing/2014/main" val="3493126718"/>
                    </a:ext>
                  </a:extLst>
                </a:gridCol>
                <a:gridCol w="1560173">
                  <a:extLst>
                    <a:ext uri="{9D8B030D-6E8A-4147-A177-3AD203B41FA5}">
                      <a16:colId xmlns:a16="http://schemas.microsoft.com/office/drawing/2014/main" val="809420113"/>
                    </a:ext>
                  </a:extLst>
                </a:gridCol>
              </a:tblGrid>
              <a:tr h="531063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Congedi parentali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concederanno congedi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Concederanno congedi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61080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hanno concesso congedi finora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003558"/>
                  </a:ext>
                </a:extLst>
              </a:tr>
              <a:tr h="67057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Hanno già concesso congedi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969547"/>
                  </a:ext>
                </a:extLst>
              </a:tr>
            </a:tbl>
          </a:graphicData>
        </a:graphic>
      </p:graphicFrame>
      <p:sp>
        <p:nvSpPr>
          <p:cNvPr id="53" name="Text Box 49">
            <a:extLst>
              <a:ext uri="{FF2B5EF4-FFF2-40B4-BE49-F238E27FC236}">
                <a16:creationId xmlns:a16="http://schemas.microsoft.com/office/drawing/2014/main" id="{5DD74F40-FBB2-4759-AFCD-754B5959FCE7}"/>
              </a:ext>
            </a:extLst>
          </p:cNvPr>
          <p:cNvSpPr txBox="1">
            <a:spLocks noChangeArrowheads="1"/>
          </p:cNvSpPr>
          <p:nvPr/>
        </p:nvSpPr>
        <p:spPr bwMode="auto">
          <a:xfrm rot="20919430">
            <a:off x="4793949" y="2515152"/>
            <a:ext cx="1079288" cy="121571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it-IT" alt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47%</a:t>
            </a:r>
            <a:r>
              <a:rPr lang="it-IT" altLang="it-IT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</a:pPr>
            <a:r>
              <a:rPr lang="it-IT" altLang="it-IT" sz="1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Hanno già adottato e/o adotteranno la CIG nei prossimi mesi</a:t>
            </a:r>
            <a:endParaRPr lang="it-IT" altLang="it-IT" sz="10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BFE04F-F95B-4613-AE53-744D0F2EE02A}"/>
              </a:ext>
            </a:extLst>
          </p:cNvPr>
          <p:cNvSpPr/>
          <p:nvPr/>
        </p:nvSpPr>
        <p:spPr>
          <a:xfrm>
            <a:off x="335360" y="1136202"/>
            <a:ext cx="11593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u="sng" dirty="0">
                <a:latin typeface="Century Gothic" panose="020B0502020202020204" pitchFamily="34" charset="0"/>
              </a:rPr>
              <a:t>A causa dell’emergenza sanitaria, quali provvedimenti ha adottato / adotterà la Sua impresa nel 2020</a:t>
            </a:r>
            <a:r>
              <a:rPr lang="it-IT" sz="1600" i="1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8" name="Text Box 49">
            <a:extLst>
              <a:ext uri="{FF2B5EF4-FFF2-40B4-BE49-F238E27FC236}">
                <a16:creationId xmlns:a16="http://schemas.microsoft.com/office/drawing/2014/main" id="{FBA5ADBF-7B7D-4C5E-8A9B-06A7A0D598DD}"/>
              </a:ext>
            </a:extLst>
          </p:cNvPr>
          <p:cNvSpPr txBox="1">
            <a:spLocks noChangeArrowheads="1"/>
          </p:cNvSpPr>
          <p:nvPr/>
        </p:nvSpPr>
        <p:spPr bwMode="auto">
          <a:xfrm rot="20919430">
            <a:off x="4793949" y="4963424"/>
            <a:ext cx="1079288" cy="121571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it-IT" alt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47%</a:t>
            </a:r>
            <a:r>
              <a:rPr lang="it-IT" altLang="it-IT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</a:pPr>
            <a:r>
              <a:rPr lang="it-IT" altLang="it-IT" sz="1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Hanno già ridotto e/o ridurranno il personale nei prossimi mesi</a:t>
            </a:r>
            <a:endParaRPr lang="it-IT" altLang="it-IT" sz="10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 Box 49">
            <a:extLst>
              <a:ext uri="{FF2B5EF4-FFF2-40B4-BE49-F238E27FC236}">
                <a16:creationId xmlns:a16="http://schemas.microsoft.com/office/drawing/2014/main" id="{136B74C0-800D-4276-868D-F9DF54698BA0}"/>
              </a:ext>
            </a:extLst>
          </p:cNvPr>
          <p:cNvSpPr txBox="1">
            <a:spLocks noChangeArrowheads="1"/>
          </p:cNvSpPr>
          <p:nvPr/>
        </p:nvSpPr>
        <p:spPr bwMode="auto">
          <a:xfrm rot="20919430">
            <a:off x="10827040" y="2388803"/>
            <a:ext cx="1079288" cy="136960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it-IT" alt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85%</a:t>
            </a:r>
            <a:r>
              <a:rPr lang="it-IT" altLang="it-IT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</a:pPr>
            <a:r>
              <a:rPr lang="it-IT" altLang="it-IT" sz="1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Hanno già anticipato e/o anticiperanno ferie e permessi</a:t>
            </a:r>
            <a:endParaRPr lang="it-IT" altLang="it-IT" sz="10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F6D3AB67-A2E1-47A7-8710-CE624AC8F005}"/>
              </a:ext>
            </a:extLst>
          </p:cNvPr>
          <p:cNvSpPr txBox="1">
            <a:spLocks noChangeArrowheads="1"/>
          </p:cNvSpPr>
          <p:nvPr/>
        </p:nvSpPr>
        <p:spPr bwMode="auto">
          <a:xfrm rot="20919430">
            <a:off x="10765123" y="4966649"/>
            <a:ext cx="1079288" cy="121571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it-IT" alt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25%</a:t>
            </a:r>
            <a:r>
              <a:rPr lang="it-IT" altLang="it-IT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</a:pPr>
            <a:r>
              <a:rPr lang="it-IT" altLang="it-IT" sz="1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Hanno già ridotto e/o ridurranno il personale nei prossimi mesi</a:t>
            </a:r>
            <a:endParaRPr lang="it-IT" altLang="it-IT" sz="10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49">
            <a:extLst>
              <a:ext uri="{FF2B5EF4-FFF2-40B4-BE49-F238E27FC236}">
                <a16:creationId xmlns:a16="http://schemas.microsoft.com/office/drawing/2014/main" id="{03BA9445-A6B2-46EF-B8C1-11B39B679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580 casi (oltre 1 addetto).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50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1425102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Ricorso allo smart 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working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A partire dal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4 maggio 2020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(l’avvio della cosiddetta «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Fase 2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»), il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50%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delle imprese del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terziario della Toscana attiverà (o continuerà ad utilizzare)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lo strumento dello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smart </a:t>
            </a:r>
            <a:r>
              <a:rPr lang="it-IT" sz="2200" dirty="0" err="1">
                <a:latin typeface="Century Gothic" panose="020B0502020202020204" pitchFamily="34" charset="0"/>
                <a:ea typeface="+mj-ea"/>
                <a:cs typeface="Arial"/>
              </a:rPr>
              <a:t>working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 Nel complesso, il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62%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delle imprese ha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già utilizzato e/o utilizzerà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lo strumento dello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smart </a:t>
            </a:r>
            <a:r>
              <a:rPr lang="it-IT" sz="2200" dirty="0" err="1">
                <a:latin typeface="Century Gothic" panose="020B0502020202020204" pitchFamily="34" charset="0"/>
                <a:ea typeface="+mj-ea"/>
                <a:cs typeface="Arial"/>
              </a:rPr>
              <a:t>working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205EC3A6-25BA-4EB6-A404-08A68FEB9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77221"/>
              </p:ext>
            </p:extLst>
          </p:nvPr>
        </p:nvGraphicFramePr>
        <p:xfrm>
          <a:off x="407368" y="2499140"/>
          <a:ext cx="7056784" cy="2874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318">
                  <a:extLst>
                    <a:ext uri="{9D8B030D-6E8A-4147-A177-3AD203B41FA5}">
                      <a16:colId xmlns:a16="http://schemas.microsoft.com/office/drawing/2014/main" val="2929367864"/>
                    </a:ext>
                  </a:extLst>
                </a:gridCol>
                <a:gridCol w="2533204">
                  <a:extLst>
                    <a:ext uri="{9D8B030D-6E8A-4147-A177-3AD203B41FA5}">
                      <a16:colId xmlns:a16="http://schemas.microsoft.com/office/drawing/2014/main" val="3493126718"/>
                    </a:ext>
                  </a:extLst>
                </a:gridCol>
                <a:gridCol w="2352262">
                  <a:extLst>
                    <a:ext uri="{9D8B030D-6E8A-4147-A177-3AD203B41FA5}">
                      <a16:colId xmlns:a16="http://schemas.microsoft.com/office/drawing/2014/main" val="809420113"/>
                    </a:ext>
                  </a:extLst>
                </a:gridCol>
              </a:tblGrid>
              <a:tr h="812194">
                <a:tc>
                  <a:txBody>
                    <a:bodyPr/>
                    <a:lstStyle/>
                    <a:p>
                      <a:endParaRPr lang="it-IT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utilizzeranno lo smart </a:t>
                      </a:r>
                      <a:r>
                        <a:rPr lang="it-IT" sz="1600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working</a:t>
                      </a:r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Utilizzeranno lo smart </a:t>
                      </a:r>
                      <a:r>
                        <a:rPr lang="it-IT" sz="1600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working</a:t>
                      </a:r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nei prossimi mesi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61080"/>
                  </a:ext>
                </a:extLst>
              </a:tr>
              <a:tr h="1025558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Non hanno utilizzato lo smart </a:t>
                      </a:r>
                      <a:r>
                        <a:rPr lang="it-IT" sz="1600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working</a:t>
                      </a:r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finora</a:t>
                      </a: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22%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003558"/>
                  </a:ext>
                </a:extLst>
              </a:tr>
              <a:tr h="1025558"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Hanno già utilizzato lo smart </a:t>
                      </a:r>
                      <a:r>
                        <a:rPr lang="it-IT" sz="1600" b="0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working</a:t>
                      </a:r>
                      <a:endParaRPr lang="it-IT" sz="1600" b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7890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marL="4763" marR="4763" marT="4763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969547"/>
                  </a:ext>
                </a:extLst>
              </a:tr>
            </a:tbl>
          </a:graphicData>
        </a:graphic>
      </p:graphicFrame>
      <p:sp>
        <p:nvSpPr>
          <p:cNvPr id="7" name="CasellaDiTesto 9">
            <a:extLst>
              <a:ext uri="{FF2B5EF4-FFF2-40B4-BE49-F238E27FC236}">
                <a16:creationId xmlns:a16="http://schemas.microsoft.com/office/drawing/2014/main" id="{499C54CA-D0F7-4A4C-A30A-F9607479A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848484"/>
            <a:ext cx="11593288" cy="35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1700" u="sng" dirty="0">
                <a:latin typeface="Century Gothic" panose="020B0502020202020204" pitchFamily="34" charset="0"/>
              </a:rPr>
              <a:t>Prospettive di utilizzo dello «SMART WORKING» ad emergenza terminata</a:t>
            </a:r>
            <a:endParaRPr lang="it-IT" altLang="ja-JP" sz="1700" b="0" i="1" dirty="0">
              <a:latin typeface="Century Gothic" panose="020B0502020202020204" pitchFamily="34" charset="0"/>
            </a:endParaRPr>
          </a:p>
        </p:txBody>
      </p:sp>
      <p:pic>
        <p:nvPicPr>
          <p:cNvPr id="9" name="Elemento grafico 8" descr="Professore">
            <a:extLst>
              <a:ext uri="{FF2B5EF4-FFF2-40B4-BE49-F238E27FC236}">
                <a16:creationId xmlns:a16="http://schemas.microsoft.com/office/drawing/2014/main" id="{F8F242EC-E91B-497A-8634-EF41A0851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6240" y="2021917"/>
            <a:ext cx="687003" cy="687003"/>
          </a:xfrm>
          <a:prstGeom prst="rect">
            <a:avLst/>
          </a:prstGeom>
        </p:spPr>
      </p:pic>
      <p:sp>
        <p:nvSpPr>
          <p:cNvPr id="10" name="Text Box 49">
            <a:extLst>
              <a:ext uri="{FF2B5EF4-FFF2-40B4-BE49-F238E27FC236}">
                <a16:creationId xmlns:a16="http://schemas.microsoft.com/office/drawing/2014/main" id="{E3F664CD-196D-4D38-B4D2-EC25A4683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1612" y="2283836"/>
            <a:ext cx="3151772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it-IT" altLang="it-IT" sz="1400" b="0" dirty="0">
                <a:latin typeface="Century Gothic" panose="020B0502020202020204" pitchFamily="34" charset="0"/>
              </a:rPr>
              <a:t>Lo smart </a:t>
            </a:r>
            <a:r>
              <a:rPr lang="it-IT" altLang="it-IT" sz="1400" b="0" dirty="0" err="1">
                <a:latin typeface="Century Gothic" panose="020B0502020202020204" pitchFamily="34" charset="0"/>
              </a:rPr>
              <a:t>working</a:t>
            </a:r>
            <a:r>
              <a:rPr lang="it-IT" altLang="it-IT" sz="1400" b="0" dirty="0">
                <a:latin typeface="Century Gothic" panose="020B0502020202020204" pitchFamily="34" charset="0"/>
              </a:rPr>
              <a:t> è stato adottato in molti casi precauzionalmente già nel periodo precedente il </a:t>
            </a:r>
            <a:r>
              <a:rPr lang="it-IT" sz="1400" b="0" i="1" dirty="0" err="1">
                <a:latin typeface="Century Gothic" panose="020B0502020202020204" pitchFamily="34" charset="0"/>
              </a:rPr>
              <a:t>lockdown</a:t>
            </a:r>
            <a:r>
              <a:rPr lang="it-IT" sz="1400" b="0" dirty="0">
                <a:latin typeface="Century Gothic" panose="020B0502020202020204" pitchFamily="34" charset="0"/>
              </a:rPr>
              <a:t>, continuando ad essere poi applicato nel corso dell’emergenza.</a:t>
            </a:r>
          </a:p>
          <a:p>
            <a:pPr>
              <a:defRPr/>
            </a:pPr>
            <a:endParaRPr lang="it-IT" sz="1400" b="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it-IT" sz="1400" b="0" dirty="0">
                <a:latin typeface="Century Gothic" panose="020B0502020202020204" pitchFamily="34" charset="0"/>
              </a:rPr>
              <a:t>In vista del prossimo futuro, il ricorso a tale soluzione resterà  dipendente dalla tipologia di attività svolta dall’impresa: continuerà ad essere più diffuso tra gli operatori dei servizi alle imprese (gli uffici), mentre sarà più raro per gli altri settori di attività, presso i quali il telelavoro è stato fin qui utilizzato per una parte residuale dell’organico (tipicamente gli amministrativi).</a:t>
            </a:r>
          </a:p>
        </p:txBody>
      </p:sp>
      <p:sp>
        <p:nvSpPr>
          <p:cNvPr id="8" name="Text Box 49">
            <a:extLst>
              <a:ext uri="{FF2B5EF4-FFF2-40B4-BE49-F238E27FC236}">
                <a16:creationId xmlns:a16="http://schemas.microsoft.com/office/drawing/2014/main" id="{15AF1EEA-C3A8-4361-B21D-59C9422828BC}"/>
              </a:ext>
            </a:extLst>
          </p:cNvPr>
          <p:cNvSpPr txBox="1">
            <a:spLocks noChangeArrowheads="1"/>
          </p:cNvSpPr>
          <p:nvPr/>
        </p:nvSpPr>
        <p:spPr bwMode="auto">
          <a:xfrm rot="20919430">
            <a:off x="6880422" y="3615362"/>
            <a:ext cx="1526139" cy="152349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it-IT" altLang="it-IT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62%</a:t>
            </a:r>
            <a:r>
              <a:rPr lang="it-IT" altLang="it-IT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hangingPunct="1">
              <a:spcBef>
                <a:spcPts val="600"/>
              </a:spcBef>
            </a:pPr>
            <a:r>
              <a:rPr lang="it-IT" altLang="it-IT" sz="1200" b="0" dirty="0">
                <a:solidFill>
                  <a:schemeClr val="bg1"/>
                </a:solidFill>
                <a:latin typeface="Century Gothic" panose="020B0502020202020204" pitchFamily="34" charset="0"/>
              </a:rPr>
              <a:t>Hanno già utilizzato e/o utilizzeranno lo smart </a:t>
            </a:r>
            <a:r>
              <a:rPr lang="it-IT" altLang="it-IT" sz="1200" b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working</a:t>
            </a:r>
            <a:r>
              <a:rPr lang="it-IT" altLang="it-IT" sz="1200" b="0" dirty="0">
                <a:solidFill>
                  <a:schemeClr val="bg1"/>
                </a:solidFill>
                <a:latin typeface="Century Gothic" panose="020B0502020202020204" pitchFamily="34" charset="0"/>
              </a:rPr>
              <a:t> nei prossimi mesi</a:t>
            </a:r>
            <a:endParaRPr lang="it-IT" altLang="it-IT" sz="12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 Box 49">
            <a:extLst>
              <a:ext uri="{FF2B5EF4-FFF2-40B4-BE49-F238E27FC236}">
                <a16:creationId xmlns:a16="http://schemas.microsoft.com/office/drawing/2014/main" id="{845D3556-9010-409A-BB0E-0980AB531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580 casi (oltre 1 addetto).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637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B3621E5-E723-4508-A4CA-559517AB4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75"/>
          <a:stretch/>
        </p:blipFill>
        <p:spPr>
          <a:xfrm>
            <a:off x="5762941" y="2251804"/>
            <a:ext cx="4895669" cy="4136400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4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Impatto sulla catena del valore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Più in generale, l’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emergenza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sembra aver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inciso in modo marcato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sulla capacità delle imprese di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rispettare le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scadenze degli oneri contributivi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oltre che gli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altri impegni già presi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(tratte in banca, affitto locali, bollette).</a:t>
            </a:r>
          </a:p>
        </p:txBody>
      </p:sp>
      <p:sp>
        <p:nvSpPr>
          <p:cNvPr id="4" name="Text Box 49">
            <a:extLst>
              <a:ext uri="{FF2B5EF4-FFF2-40B4-BE49-F238E27FC236}">
                <a16:creationId xmlns:a16="http://schemas.microsoft.com/office/drawing/2014/main" id="{72D94CA4-3E56-41A2-A3D2-31DDF244F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La somma delle percentuali è diversa da 100 perché erano ammesse risposte multiple.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7CFCAE-2C7D-4091-8F24-DDA543AC0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7" y="3849713"/>
            <a:ext cx="4275456" cy="3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u="sng" dirty="0">
                <a:latin typeface="Century Gothic" panose="020B0502020202020204" pitchFamily="34" charset="0"/>
              </a:rPr>
              <a:t>Logistica</a:t>
            </a:r>
            <a:r>
              <a:rPr lang="it-IT" altLang="ja-JP" sz="1300" b="0" dirty="0">
                <a:latin typeface="Century Gothic" panose="020B0502020202020204" pitchFamily="34" charset="0"/>
              </a:rPr>
              <a:t>  (capacità di recapitare merce ai clienti)</a:t>
            </a:r>
            <a:endParaRPr lang="it-IT" altLang="it-IT" sz="1300" b="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asellaDiTesto 9">
            <a:extLst>
              <a:ext uri="{FF2B5EF4-FFF2-40B4-BE49-F238E27FC236}">
                <a16:creationId xmlns:a16="http://schemas.microsoft.com/office/drawing/2014/main" id="{F5E945F9-16EA-4EF4-B75F-56DBF7A32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99" y="5083374"/>
            <a:ext cx="3267343" cy="3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u="sng" dirty="0">
                <a:latin typeface="Century Gothic" panose="020B0502020202020204" pitchFamily="34" charset="0"/>
              </a:rPr>
              <a:t>Erogazione</a:t>
            </a:r>
            <a:r>
              <a:rPr lang="it-IT" altLang="ja-JP" sz="1300" b="0" dirty="0">
                <a:latin typeface="Century Gothic" panose="020B0502020202020204" pitchFamily="34" charset="0"/>
              </a:rPr>
              <a:t> del </a:t>
            </a:r>
            <a:r>
              <a:rPr lang="it-IT" altLang="ja-JP" sz="1300" u="sng" dirty="0">
                <a:latin typeface="Century Gothic" panose="020B0502020202020204" pitchFamily="34" charset="0"/>
              </a:rPr>
              <a:t>servizio</a:t>
            </a:r>
            <a:r>
              <a:rPr lang="it-IT" altLang="ja-JP" sz="1300" b="0" dirty="0">
                <a:latin typeface="Century Gothic" panose="020B0502020202020204" pitchFamily="34" charset="0"/>
              </a:rPr>
              <a:t> / produzione</a:t>
            </a:r>
            <a:endParaRPr lang="it-IT" altLang="it-IT" sz="1300" u="sng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sellaDiTesto 9">
            <a:extLst>
              <a:ext uri="{FF2B5EF4-FFF2-40B4-BE49-F238E27FC236}">
                <a16:creationId xmlns:a16="http://schemas.microsoft.com/office/drawing/2014/main" id="{CEA1F789-ECA6-404E-940B-26E2C1B73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7" y="5716540"/>
            <a:ext cx="3915415" cy="3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b="0" dirty="0">
                <a:latin typeface="Century Gothic" panose="020B0502020202020204" pitchFamily="34" charset="0"/>
              </a:rPr>
              <a:t>Gestione dei processi interni e di </a:t>
            </a:r>
            <a:r>
              <a:rPr lang="it-IT" altLang="ja-JP" sz="1300" u="sng" dirty="0">
                <a:latin typeface="Century Gothic" panose="020B0502020202020204" pitchFamily="34" charset="0"/>
              </a:rPr>
              <a:t>compliance</a:t>
            </a:r>
          </a:p>
        </p:txBody>
      </p:sp>
      <p:sp>
        <p:nvSpPr>
          <p:cNvPr id="14" name="CasellaDiTesto 9">
            <a:extLst>
              <a:ext uri="{FF2B5EF4-FFF2-40B4-BE49-F238E27FC236}">
                <a16:creationId xmlns:a16="http://schemas.microsoft.com/office/drawing/2014/main" id="{EB6FC030-F955-4336-A587-0626E5AD7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783" y="4473958"/>
            <a:ext cx="3507159" cy="3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b="0" dirty="0">
                <a:latin typeface="Century Gothic" panose="020B0502020202020204" pitchFamily="34" charset="0"/>
              </a:rPr>
              <a:t>Approvvigionamento </a:t>
            </a:r>
            <a:r>
              <a:rPr lang="it-IT" altLang="ja-JP" sz="1300" u="sng" dirty="0">
                <a:latin typeface="Century Gothic" panose="020B0502020202020204" pitchFamily="34" charset="0"/>
              </a:rPr>
              <a:t>materiali e scorte</a:t>
            </a:r>
            <a:endParaRPr lang="it-IT" altLang="it-IT" sz="1300" u="sng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asellaDiTesto 9">
            <a:extLst>
              <a:ext uri="{FF2B5EF4-FFF2-40B4-BE49-F238E27FC236}">
                <a16:creationId xmlns:a16="http://schemas.microsoft.com/office/drawing/2014/main" id="{8498D299-026B-4279-9DF8-3C7B185B4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055" y="3220691"/>
            <a:ext cx="4318887" cy="3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u="sng" dirty="0">
                <a:latin typeface="Century Gothic" panose="020B0502020202020204" pitchFamily="34" charset="0"/>
              </a:rPr>
              <a:t>Rispetto pagamenti</a:t>
            </a:r>
            <a:r>
              <a:rPr lang="it-IT" altLang="ja-JP" sz="1300" b="0" dirty="0">
                <a:latin typeface="Century Gothic" panose="020B0502020202020204" pitchFamily="34" charset="0"/>
              </a:rPr>
              <a:t> tratte in banca, affitto, bollette</a:t>
            </a:r>
            <a:endParaRPr lang="it-IT" altLang="it-IT" sz="1300" b="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CasellaDiTesto 9">
            <a:extLst>
              <a:ext uri="{FF2B5EF4-FFF2-40B4-BE49-F238E27FC236}">
                <a16:creationId xmlns:a16="http://schemas.microsoft.com/office/drawing/2014/main" id="{2A52E7CF-3C0A-46A2-A5B6-FD1BC24D5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7" y="2601258"/>
            <a:ext cx="4275455" cy="30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</a:pPr>
            <a:r>
              <a:rPr lang="it-IT" altLang="ja-JP" sz="1300" u="sng" dirty="0">
                <a:latin typeface="Century Gothic" panose="020B0502020202020204" pitchFamily="34" charset="0"/>
              </a:rPr>
              <a:t>Rispetto scadenze</a:t>
            </a:r>
            <a:r>
              <a:rPr lang="it-IT" altLang="ja-JP" sz="1300" b="0" dirty="0">
                <a:latin typeface="Century Gothic" panose="020B0502020202020204" pitchFamily="34" charset="0"/>
              </a:rPr>
              <a:t> degli oneri contributivi e fiscali</a:t>
            </a:r>
            <a:endParaRPr lang="it-IT" altLang="it-IT" sz="1300" b="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Elemento grafico 21" descr="Camion">
            <a:extLst>
              <a:ext uri="{FF2B5EF4-FFF2-40B4-BE49-F238E27FC236}">
                <a16:creationId xmlns:a16="http://schemas.microsoft.com/office/drawing/2014/main" id="{6CB0BB25-293D-4F9A-B701-C8A86DAFA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288" y="3766803"/>
            <a:ext cx="475200" cy="475200"/>
          </a:xfrm>
          <a:prstGeom prst="rect">
            <a:avLst/>
          </a:prstGeom>
        </p:spPr>
      </p:pic>
      <p:pic>
        <p:nvPicPr>
          <p:cNvPr id="23" name="Elemento grafico 22" descr="Stretta di mano">
            <a:extLst>
              <a:ext uri="{FF2B5EF4-FFF2-40B4-BE49-F238E27FC236}">
                <a16:creationId xmlns:a16="http://schemas.microsoft.com/office/drawing/2014/main" id="{FD3EA211-2B7D-48FF-8EFB-C4D7857BD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8518" y="5000464"/>
            <a:ext cx="475200" cy="475200"/>
          </a:xfrm>
          <a:prstGeom prst="rect">
            <a:avLst/>
          </a:prstGeom>
        </p:spPr>
      </p:pic>
      <p:pic>
        <p:nvPicPr>
          <p:cNvPr id="24" name="Elemento grafico 23" descr="Connessioni">
            <a:extLst>
              <a:ext uri="{FF2B5EF4-FFF2-40B4-BE49-F238E27FC236}">
                <a16:creationId xmlns:a16="http://schemas.microsoft.com/office/drawing/2014/main" id="{97C3C5C9-B431-4AFB-AB5D-6F249FD8B6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44055" y="5633630"/>
            <a:ext cx="475200" cy="475200"/>
          </a:xfrm>
          <a:prstGeom prst="rect">
            <a:avLst/>
          </a:prstGeom>
        </p:spPr>
      </p:pic>
      <p:pic>
        <p:nvPicPr>
          <p:cNvPr id="26" name="Elemento grafico 25" descr="Fienile">
            <a:extLst>
              <a:ext uri="{FF2B5EF4-FFF2-40B4-BE49-F238E27FC236}">
                <a16:creationId xmlns:a16="http://schemas.microsoft.com/office/drawing/2014/main" id="{CCF654F6-749C-456E-BBDD-4E6699FE7C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1592" y="4412648"/>
            <a:ext cx="432000" cy="432000"/>
          </a:xfrm>
          <a:prstGeom prst="rect">
            <a:avLst/>
          </a:prstGeom>
        </p:spPr>
      </p:pic>
      <p:pic>
        <p:nvPicPr>
          <p:cNvPr id="27" name="Elemento grafico 26" descr="Calendario giornaliero">
            <a:extLst>
              <a:ext uri="{FF2B5EF4-FFF2-40B4-BE49-F238E27FC236}">
                <a16:creationId xmlns:a16="http://schemas.microsoft.com/office/drawing/2014/main" id="{1F3F2FAD-CD23-481D-AE08-7FA40266AC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35569" y="2507410"/>
            <a:ext cx="475200" cy="475200"/>
          </a:xfrm>
          <a:prstGeom prst="rect">
            <a:avLst/>
          </a:prstGeom>
        </p:spPr>
      </p:pic>
      <p:pic>
        <p:nvPicPr>
          <p:cNvPr id="28" name="Elemento grafico 27" descr="Banca">
            <a:extLst>
              <a:ext uri="{FF2B5EF4-FFF2-40B4-BE49-F238E27FC236}">
                <a16:creationId xmlns:a16="http://schemas.microsoft.com/office/drawing/2014/main" id="{E557B041-36BF-4DAD-99AA-D3E4E8EDAC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9395" y="3119587"/>
            <a:ext cx="475200" cy="475200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7180F7F-1EE3-4711-B382-ADA367CEDDA2}"/>
              </a:ext>
            </a:extLst>
          </p:cNvPr>
          <p:cNvSpPr txBox="1"/>
          <p:nvPr/>
        </p:nvSpPr>
        <p:spPr>
          <a:xfrm>
            <a:off x="9867295" y="2540441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67%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0E97182-105B-469D-9F18-9F9BC8F9EF39}"/>
              </a:ext>
            </a:extLst>
          </p:cNvPr>
          <p:cNvSpPr txBox="1"/>
          <p:nvPr/>
        </p:nvSpPr>
        <p:spPr>
          <a:xfrm>
            <a:off x="9745050" y="3159938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64%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95BC7E0D-5894-421C-999A-065770EBD5DE}"/>
              </a:ext>
            </a:extLst>
          </p:cNvPr>
          <p:cNvSpPr txBox="1"/>
          <p:nvPr/>
        </p:nvSpPr>
        <p:spPr>
          <a:xfrm>
            <a:off x="9667372" y="3788960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60%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BAA5CC9-AED8-4118-B977-01705686C268}"/>
              </a:ext>
            </a:extLst>
          </p:cNvPr>
          <p:cNvSpPr txBox="1"/>
          <p:nvPr/>
        </p:nvSpPr>
        <p:spPr>
          <a:xfrm>
            <a:off x="9084051" y="4413205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52%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103070D-761C-4183-A5B1-B3D3C9836605}"/>
              </a:ext>
            </a:extLst>
          </p:cNvPr>
          <p:cNvSpPr txBox="1"/>
          <p:nvPr/>
        </p:nvSpPr>
        <p:spPr>
          <a:xfrm>
            <a:off x="8738525" y="5022621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45%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13CAAFE3-DAA5-4507-A1B8-41C8358B2FC9}"/>
              </a:ext>
            </a:extLst>
          </p:cNvPr>
          <p:cNvSpPr txBox="1"/>
          <p:nvPr/>
        </p:nvSpPr>
        <p:spPr>
          <a:xfrm>
            <a:off x="8275862" y="5655787"/>
            <a:ext cx="1053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</a:rPr>
              <a:t>38%</a:t>
            </a:r>
          </a:p>
        </p:txBody>
      </p:sp>
      <p:sp>
        <p:nvSpPr>
          <p:cNvPr id="36" name="CasellaDiTesto 9">
            <a:extLst>
              <a:ext uri="{FF2B5EF4-FFF2-40B4-BE49-F238E27FC236}">
                <a16:creationId xmlns:a16="http://schemas.microsoft.com/office/drawing/2014/main" id="{1BE39E21-E9DA-4E16-85D6-0452F2360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656963"/>
            <a:ext cx="116652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600" b="0" dirty="0">
                <a:latin typeface="Century Gothic" panose="020B0502020202020204" pitchFamily="34" charset="0"/>
              </a:rPr>
              <a:t>Quale è il </a:t>
            </a:r>
            <a:r>
              <a:rPr lang="it-IT" altLang="ja-JP" sz="1600" dirty="0">
                <a:latin typeface="Century Gothic" panose="020B0502020202020204" pitchFamily="34" charset="0"/>
              </a:rPr>
              <a:t>livello di difficoltà </a:t>
            </a:r>
            <a:r>
              <a:rPr lang="it-IT" altLang="ja-JP" sz="1600" b="0" dirty="0">
                <a:latin typeface="Century Gothic" panose="020B0502020202020204" pitchFamily="34" charset="0"/>
              </a:rPr>
              <a:t>riscontrato dalla Sua impresa con riferimento ai seguenti aspetti </a:t>
            </a:r>
            <a:r>
              <a:rPr lang="it-IT" altLang="ja-JP" sz="1600" dirty="0">
                <a:latin typeface="Century Gothic" panose="020B0502020202020204" pitchFamily="34" charset="0"/>
              </a:rPr>
              <a:t>a seguito dell’impatto dell’emergenza sanitaria</a:t>
            </a:r>
            <a:r>
              <a:rPr lang="it-IT" altLang="ja-JP" sz="1600" b="0" dirty="0">
                <a:latin typeface="Century Gothic" panose="020B0502020202020204" pitchFamily="34" charset="0"/>
              </a:rPr>
              <a:t>? </a:t>
            </a:r>
            <a:r>
              <a:rPr lang="it-IT" altLang="ja-JP" sz="1600" b="0" i="1" dirty="0">
                <a:latin typeface="Century Gothic" panose="020B0502020202020204" pitchFamily="34" charset="0"/>
              </a:rPr>
              <a:t>(Sono riportate le % di coloro che hanno risposto «Molto» + «Abbastanza» elevato)</a:t>
            </a:r>
          </a:p>
        </p:txBody>
      </p:sp>
    </p:spTree>
    <p:extLst>
      <p:ext uri="{BB962C8B-B14F-4D97-AF65-F5344CB8AC3E}">
        <p14:creationId xmlns:p14="http://schemas.microsoft.com/office/powerpoint/2010/main" val="1334380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0E55B3-FA19-4188-95B4-28CAD2EE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145" y="3447592"/>
            <a:ext cx="5224463" cy="154781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1A0551D-5D43-4CD8-9FC0-E77F54947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83" y="3447592"/>
            <a:ext cx="5224463" cy="1547813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690686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Impatto sui modelli di business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La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 crisi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ha accelerato il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processo di evoluzione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delle modalità di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erogazione del servizio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di una parte delle imprese: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+214%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quelle che hanno attivato un canale di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consegna a domicilio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,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+136%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l’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e.commerce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5" name="CasellaDiTesto 9">
            <a:extLst>
              <a:ext uri="{FF2B5EF4-FFF2-40B4-BE49-F238E27FC236}">
                <a16:creationId xmlns:a16="http://schemas.microsoft.com/office/drawing/2014/main" id="{2FF8C780-115B-4C02-B407-6E8963819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656963"/>
            <a:ext cx="116652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600" b="0" dirty="0">
                <a:latin typeface="Century Gothic" panose="020B0502020202020204" pitchFamily="34" charset="0"/>
              </a:rPr>
              <a:t>La Sua impresa ha </a:t>
            </a:r>
            <a:r>
              <a:rPr lang="it-IT" altLang="ja-JP" sz="1600" dirty="0">
                <a:latin typeface="Century Gothic" panose="020B0502020202020204" pitchFamily="34" charset="0"/>
              </a:rPr>
              <a:t>attivato nuove modalità operative di erogazione del servizio </a:t>
            </a:r>
            <a:r>
              <a:rPr lang="it-IT" altLang="ja-JP" sz="1600" b="0" dirty="0">
                <a:latin typeface="Century Gothic" panose="020B0502020202020204" pitchFamily="34" charset="0"/>
              </a:rPr>
              <a:t>e/o impiego di nuovi canali commerciali per fare fronte all’emergenza sanitaria?</a:t>
            </a:r>
            <a:endParaRPr lang="it-IT" altLang="ja-JP" sz="1600" b="0" i="1" dirty="0">
              <a:latin typeface="Century Gothic" panose="020B0502020202020204" pitchFamily="34" charset="0"/>
            </a:endParaRP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16B2CFD5-89AB-4C73-8013-39F172AEE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Esclusivamente le imprese del commercio, dei pubblici esercizi, dei servizi alle imprese, dei servizi alla persona.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4" name="Elemento grafico 3" descr="Consegna cibo">
            <a:extLst>
              <a:ext uri="{FF2B5EF4-FFF2-40B4-BE49-F238E27FC236}">
                <a16:creationId xmlns:a16="http://schemas.microsoft.com/office/drawing/2014/main" id="{7BB3C2D4-2B96-441C-84F0-D75EAE74C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36" y="2409389"/>
            <a:ext cx="831273" cy="831273"/>
          </a:xfrm>
          <a:prstGeom prst="rect">
            <a:avLst/>
          </a:prstGeom>
        </p:spPr>
      </p:pic>
      <p:pic>
        <p:nvPicPr>
          <p:cNvPr id="10" name="Elemento grafico 9" descr="Internet">
            <a:extLst>
              <a:ext uri="{FF2B5EF4-FFF2-40B4-BE49-F238E27FC236}">
                <a16:creationId xmlns:a16="http://schemas.microsoft.com/office/drawing/2014/main" id="{D336CC30-4343-480D-A31E-53D5493FDE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368" y="2409389"/>
            <a:ext cx="831273" cy="831273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FE50DA25-0574-48EA-A791-37C4F492DAE0}"/>
              </a:ext>
            </a:extLst>
          </p:cNvPr>
          <p:cNvSpPr/>
          <p:nvPr/>
        </p:nvSpPr>
        <p:spPr>
          <a:xfrm>
            <a:off x="1299337" y="2640359"/>
            <a:ext cx="35932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u="sng" dirty="0" err="1">
                <a:latin typeface="Century Gothic" panose="020B0502020202020204" pitchFamily="34" charset="0"/>
              </a:rPr>
              <a:t>E.Commerce</a:t>
            </a:r>
            <a:endParaRPr lang="it-IT" sz="1800" b="0" i="1" u="sng" dirty="0">
              <a:latin typeface="Century Gothic" panose="020B0502020202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396C339-7A83-40D0-BB5D-98265692D518}"/>
              </a:ext>
            </a:extLst>
          </p:cNvPr>
          <p:cNvSpPr/>
          <p:nvPr/>
        </p:nvSpPr>
        <p:spPr>
          <a:xfrm>
            <a:off x="7248128" y="2640359"/>
            <a:ext cx="35932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u="sng" dirty="0">
                <a:latin typeface="Century Gothic" panose="020B0502020202020204" pitchFamily="34" charset="0"/>
              </a:rPr>
              <a:t>Consegne a domicilio</a:t>
            </a:r>
            <a:endParaRPr lang="it-IT" sz="1800" b="0" i="1" u="sng" dirty="0">
              <a:latin typeface="Century Gothic" panose="020B0502020202020204" pitchFamily="34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A51E0CE-075C-4431-A299-21B17549891F}"/>
              </a:ext>
            </a:extLst>
          </p:cNvPr>
          <p:cNvSpPr/>
          <p:nvPr/>
        </p:nvSpPr>
        <p:spPr>
          <a:xfrm>
            <a:off x="357823" y="4864805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0" dirty="0">
                <a:latin typeface="Century Gothic" panose="020B0502020202020204" pitchFamily="34" charset="0"/>
              </a:rPr>
              <a:t>Imprese che già utilizzavano la modalità </a:t>
            </a:r>
            <a:r>
              <a:rPr lang="it-IT" sz="1600" u="sng" dirty="0">
                <a:latin typeface="Century Gothic" panose="020B0502020202020204" pitchFamily="34" charset="0"/>
              </a:rPr>
              <a:t>prima del COVID-19</a:t>
            </a:r>
            <a:endParaRPr lang="it-IT" sz="1600" i="1" u="sng" dirty="0">
              <a:latin typeface="Century Gothic" panose="020B050202020202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A6A1F7D-BC4E-46A9-A1A8-8CC643D2C5B3}"/>
              </a:ext>
            </a:extLst>
          </p:cNvPr>
          <p:cNvSpPr txBox="1"/>
          <p:nvPr/>
        </p:nvSpPr>
        <p:spPr>
          <a:xfrm>
            <a:off x="963889" y="3857375"/>
            <a:ext cx="105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</a:rPr>
              <a:t>14%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0C34B2E-A915-4B7C-A066-F044E74CC829}"/>
              </a:ext>
            </a:extLst>
          </p:cNvPr>
          <p:cNvSpPr txBox="1"/>
          <p:nvPr/>
        </p:nvSpPr>
        <p:spPr>
          <a:xfrm>
            <a:off x="3419305" y="3258676"/>
            <a:ext cx="105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</a:rPr>
              <a:t>33%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5E76EDE-9883-4D92-A839-53CF7259C142}"/>
              </a:ext>
            </a:extLst>
          </p:cNvPr>
          <p:cNvSpPr/>
          <p:nvPr/>
        </p:nvSpPr>
        <p:spPr>
          <a:xfrm>
            <a:off x="2813239" y="4864805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0" dirty="0">
                <a:latin typeface="Century Gothic" panose="020B0502020202020204" pitchFamily="34" charset="0"/>
              </a:rPr>
              <a:t>Imprese che utilizzano la modalità </a:t>
            </a:r>
            <a:r>
              <a:rPr lang="it-IT" sz="1600" u="sng" dirty="0">
                <a:latin typeface="Century Gothic" panose="020B0502020202020204" pitchFamily="34" charset="0"/>
              </a:rPr>
              <a:t>dall’avvento del COVID-19</a:t>
            </a:r>
            <a:endParaRPr lang="it-IT" sz="1600" i="1" u="sng" dirty="0">
              <a:latin typeface="Century Gothic" panose="020B0502020202020204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FF84211-54B1-4D93-81A7-F42BE29821D0}"/>
              </a:ext>
            </a:extLst>
          </p:cNvPr>
          <p:cNvSpPr txBox="1"/>
          <p:nvPr/>
        </p:nvSpPr>
        <p:spPr>
          <a:xfrm rot="20821238">
            <a:off x="4795117" y="3621962"/>
            <a:ext cx="1061082" cy="461665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+136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7FB8328-4812-46F9-9F6D-6ABE65273C80}"/>
              </a:ext>
            </a:extLst>
          </p:cNvPr>
          <p:cNvSpPr/>
          <p:nvPr/>
        </p:nvSpPr>
        <p:spPr bwMode="auto">
          <a:xfrm>
            <a:off x="3186184" y="3817617"/>
            <a:ext cx="1548000" cy="578652"/>
          </a:xfrm>
          <a:prstGeom prst="rect">
            <a:avLst/>
          </a:prstGeom>
          <a:pattFill prst="dkUpDiag">
            <a:fgClr>
              <a:srgbClr val="008000"/>
            </a:fgClr>
            <a:bgClr>
              <a:schemeClr val="bg1"/>
            </a:bgClr>
          </a:patt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4B5CA757-CDD2-441F-902E-87FE9A1ED150}"/>
              </a:ext>
            </a:extLst>
          </p:cNvPr>
          <p:cNvCxnSpPr/>
          <p:nvPr/>
        </p:nvCxnSpPr>
        <p:spPr bwMode="auto">
          <a:xfrm>
            <a:off x="587880" y="4390345"/>
            <a:ext cx="4428000" cy="0"/>
          </a:xfrm>
          <a:prstGeom prst="line">
            <a:avLst/>
          </a:prstGeom>
          <a:noFill/>
          <a:ln w="19050" cap="flat" cmpd="sng" algn="ctr">
            <a:solidFill>
              <a:srgbClr val="008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Rettangolo 27">
            <a:extLst>
              <a:ext uri="{FF2B5EF4-FFF2-40B4-BE49-F238E27FC236}">
                <a16:creationId xmlns:a16="http://schemas.microsoft.com/office/drawing/2014/main" id="{50EBE27A-A0AC-46C2-9B7F-3B9512508324}"/>
              </a:ext>
            </a:extLst>
          </p:cNvPr>
          <p:cNvSpPr/>
          <p:nvPr/>
        </p:nvSpPr>
        <p:spPr>
          <a:xfrm>
            <a:off x="6664920" y="4864805"/>
            <a:ext cx="1872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0" dirty="0">
                <a:latin typeface="Century Gothic" panose="020B0502020202020204" pitchFamily="34" charset="0"/>
              </a:rPr>
              <a:t>Imprese che già utilizzavano la modalità </a:t>
            </a:r>
            <a:r>
              <a:rPr lang="it-IT" sz="1600" u="sng" dirty="0">
                <a:latin typeface="Century Gothic" panose="020B0502020202020204" pitchFamily="34" charset="0"/>
              </a:rPr>
              <a:t>prima del COVID-19</a:t>
            </a:r>
            <a:endParaRPr lang="it-IT" sz="1600" i="1" u="sng" dirty="0">
              <a:latin typeface="Century Gothic" panose="020B0502020202020204" pitchFamily="34" charset="0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C13A52B-1FE0-4673-BE4D-1356575BF231}"/>
              </a:ext>
            </a:extLst>
          </p:cNvPr>
          <p:cNvSpPr/>
          <p:nvPr/>
        </p:nvSpPr>
        <p:spPr>
          <a:xfrm>
            <a:off x="8923754" y="4864805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0" dirty="0">
                <a:latin typeface="Century Gothic" panose="020B0502020202020204" pitchFamily="34" charset="0"/>
              </a:rPr>
              <a:t>Imprese che utilizzano la modalità </a:t>
            </a:r>
            <a:r>
              <a:rPr lang="it-IT" sz="1600" u="sng" dirty="0">
                <a:latin typeface="Century Gothic" panose="020B0502020202020204" pitchFamily="34" charset="0"/>
              </a:rPr>
              <a:t>dall’avvento del COVID-19</a:t>
            </a:r>
            <a:endParaRPr lang="it-IT" sz="1600" i="1" u="sng" dirty="0">
              <a:latin typeface="Century Gothic" panose="020B0502020202020204" pitchFamily="34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D4895DC-5E5E-4340-937B-F2D7BE51AD21}"/>
              </a:ext>
            </a:extLst>
          </p:cNvPr>
          <p:cNvSpPr txBox="1"/>
          <p:nvPr/>
        </p:nvSpPr>
        <p:spPr>
          <a:xfrm>
            <a:off x="7065108" y="4047928"/>
            <a:ext cx="105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</a:rPr>
              <a:t>7%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ECF13E8-B5AF-4F1F-A04B-CFA13B03C9EE}"/>
              </a:ext>
            </a:extLst>
          </p:cNvPr>
          <p:cNvSpPr txBox="1"/>
          <p:nvPr/>
        </p:nvSpPr>
        <p:spPr>
          <a:xfrm>
            <a:off x="9520524" y="3604202"/>
            <a:ext cx="105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203864"/>
                </a:solidFill>
                <a:latin typeface="Century Gothic" panose="020B0502020202020204" pitchFamily="34" charset="0"/>
              </a:rPr>
              <a:t>22%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C315A97-4250-47AA-9314-F3B4E8A2D285}"/>
              </a:ext>
            </a:extLst>
          </p:cNvPr>
          <p:cNvSpPr txBox="1"/>
          <p:nvPr/>
        </p:nvSpPr>
        <p:spPr>
          <a:xfrm rot="20821238">
            <a:off x="10892340" y="3947803"/>
            <a:ext cx="1095860" cy="461665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+214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3B1A16FA-D986-4CEA-A160-61F8317E9E73}"/>
              </a:ext>
            </a:extLst>
          </p:cNvPr>
          <p:cNvSpPr/>
          <p:nvPr/>
        </p:nvSpPr>
        <p:spPr bwMode="auto">
          <a:xfrm>
            <a:off x="9287403" y="4108072"/>
            <a:ext cx="1548000" cy="428596"/>
          </a:xfrm>
          <a:prstGeom prst="rect">
            <a:avLst/>
          </a:prstGeom>
          <a:pattFill prst="dkUpDiag">
            <a:fgClr>
              <a:srgbClr val="008000"/>
            </a:fgClr>
            <a:bgClr>
              <a:schemeClr val="bg1"/>
            </a:bgClr>
          </a:patt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D06E2736-4936-4803-80E3-C565E18E10D6}"/>
              </a:ext>
            </a:extLst>
          </p:cNvPr>
          <p:cNvCxnSpPr/>
          <p:nvPr/>
        </p:nvCxnSpPr>
        <p:spPr bwMode="auto">
          <a:xfrm>
            <a:off x="6689099" y="4560261"/>
            <a:ext cx="4428000" cy="0"/>
          </a:xfrm>
          <a:prstGeom prst="line">
            <a:avLst/>
          </a:prstGeom>
          <a:noFill/>
          <a:ln w="19050" cap="flat" cmpd="sng" algn="ctr">
            <a:solidFill>
              <a:srgbClr val="008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77699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6">
            <a:extLst>
              <a:ext uri="{FF2B5EF4-FFF2-40B4-BE49-F238E27FC236}">
                <a16:creationId xmlns:a16="http://schemas.microsoft.com/office/drawing/2014/main" id="{9F31FFA6-DB83-4E71-A08D-D5CA862D0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010970"/>
              </p:ext>
            </p:extLst>
          </p:nvPr>
        </p:nvGraphicFramePr>
        <p:xfrm>
          <a:off x="880576" y="2700777"/>
          <a:ext cx="10565787" cy="3295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307">
                  <a:extLst>
                    <a:ext uri="{9D8B030D-6E8A-4147-A177-3AD203B41FA5}">
                      <a16:colId xmlns:a16="http://schemas.microsoft.com/office/drawing/2014/main" val="2042926943"/>
                    </a:ext>
                  </a:extLst>
                </a:gridCol>
                <a:gridCol w="3232816">
                  <a:extLst>
                    <a:ext uri="{9D8B030D-6E8A-4147-A177-3AD203B41FA5}">
                      <a16:colId xmlns:a16="http://schemas.microsoft.com/office/drawing/2014/main" val="2540343090"/>
                    </a:ext>
                  </a:extLst>
                </a:gridCol>
                <a:gridCol w="3311664">
                  <a:extLst>
                    <a:ext uri="{9D8B030D-6E8A-4147-A177-3AD203B41FA5}">
                      <a16:colId xmlns:a16="http://schemas.microsoft.com/office/drawing/2014/main" val="3922402159"/>
                    </a:ext>
                  </a:extLst>
                </a:gridCol>
              </a:tblGrid>
              <a:tr h="549312"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3678110"/>
                  </a:ext>
                </a:extLst>
              </a:tr>
              <a:tr h="54931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          Commercio FOOD</a:t>
                      </a:r>
                      <a:endParaRPr kumimoji="0" lang="it-IT" sz="1600" b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latin typeface="Century Gothic" panose="020B0502020202020204" pitchFamily="34" charset="0"/>
                        </a:rPr>
                        <a:t>+200%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latin typeface="Century Gothic" panose="020B0502020202020204" pitchFamily="34" charset="0"/>
                        </a:rPr>
                        <a:t>+200%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191141"/>
                  </a:ext>
                </a:extLst>
              </a:tr>
              <a:tr h="54931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          Commercio NO 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latin typeface="Century Gothic" panose="020B0502020202020204" pitchFamily="34" charset="0"/>
                        </a:rPr>
                        <a:t>+180%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Century Gothic" panose="020B0502020202020204" pitchFamily="34" charset="0"/>
                        </a:rPr>
                        <a:t>+70%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9834649"/>
                  </a:ext>
                </a:extLst>
              </a:tr>
              <a:tr h="54931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          Ristorazione</a:t>
                      </a:r>
                      <a:endParaRPr kumimoji="0" lang="it-IT" sz="1600" b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Century Gothic" panose="020B0502020202020204" pitchFamily="34" charset="0"/>
                        </a:rPr>
                        <a:t>+50%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latin typeface="Century Gothic" panose="020B0502020202020204" pitchFamily="34" charset="0"/>
                        </a:rPr>
                        <a:t>+350%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5110229"/>
                  </a:ext>
                </a:extLst>
              </a:tr>
              <a:tr h="54931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          Servizi alle imprese</a:t>
                      </a:r>
                      <a:endParaRPr kumimoji="0" lang="it-IT" sz="1600" b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Century Gothic" panose="020B0502020202020204" pitchFamily="34" charset="0"/>
                        </a:rPr>
                        <a:t>+60%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i="1" dirty="0">
                          <a:latin typeface="Century Gothic" panose="020B0502020202020204" pitchFamily="34" charset="0"/>
                        </a:rPr>
                        <a:t>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1223704"/>
                  </a:ext>
                </a:extLst>
              </a:tr>
              <a:tr h="549312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latin typeface="Century Gothic" panose="020B0502020202020204" pitchFamily="34" charset="0"/>
                        </a:rPr>
                        <a:t>          Servizi alla persona</a:t>
                      </a:r>
                      <a:endParaRPr kumimoji="0" lang="it-IT" sz="1600" b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Century Gothic" panose="020B0502020202020204" pitchFamily="34" charset="0"/>
                        </a:rPr>
                        <a:t>+70%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Century Gothic" panose="020B0502020202020204" pitchFamily="34" charset="0"/>
                        </a:rPr>
                        <a:t>+50%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142440"/>
                  </a:ext>
                </a:extLst>
              </a:tr>
            </a:tbl>
          </a:graphicData>
        </a:graphic>
      </p:graphicFrame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Impatto sui modelli di business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Il ricorso all'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e.commerce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e a canali di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consegna a domicilio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è risultato diffuso in particolare presso le imprese del commercio e della ristorazione,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alleviando tuttavia solo in parte gli effetti depressivi del </a:t>
            </a:r>
            <a:r>
              <a:rPr lang="it-IT" sz="2200" i="1" dirty="0" err="1">
                <a:latin typeface="Century Gothic" panose="020B0502020202020204" pitchFamily="34" charset="0"/>
                <a:ea typeface="+mj-ea"/>
                <a:cs typeface="Arial"/>
              </a:rPr>
              <a:t>lockdown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16B2CFD5-89AB-4C73-8013-39F172AEE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Esclusivamente le imprese del commercio, dei pubblici esercizi, dei servizi alle imprese, dei servizi alla persona.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pic>
        <p:nvPicPr>
          <p:cNvPr id="35" name="Elemento grafico 34" descr="Consegna cibo">
            <a:extLst>
              <a:ext uri="{FF2B5EF4-FFF2-40B4-BE49-F238E27FC236}">
                <a16:creationId xmlns:a16="http://schemas.microsoft.com/office/drawing/2014/main" id="{86AE84E4-08FE-4F45-9E5A-4ADD122A5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748" y="2220223"/>
            <a:ext cx="755703" cy="755703"/>
          </a:xfrm>
          <a:prstGeom prst="rect">
            <a:avLst/>
          </a:prstGeom>
        </p:spPr>
      </p:pic>
      <p:pic>
        <p:nvPicPr>
          <p:cNvPr id="36" name="Elemento grafico 35" descr="Internet">
            <a:extLst>
              <a:ext uri="{FF2B5EF4-FFF2-40B4-BE49-F238E27FC236}">
                <a16:creationId xmlns:a16="http://schemas.microsoft.com/office/drawing/2014/main" id="{A7A0BF8B-4DFC-4069-9FD0-EB4D03D1D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4403" y="2224391"/>
            <a:ext cx="687003" cy="687003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79A3821D-D88E-4853-977F-AB3948211572}"/>
              </a:ext>
            </a:extLst>
          </p:cNvPr>
          <p:cNvSpPr/>
          <p:nvPr/>
        </p:nvSpPr>
        <p:spPr>
          <a:xfrm>
            <a:off x="5043088" y="2794152"/>
            <a:ext cx="2969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dirty="0" err="1">
                <a:latin typeface="Century Gothic" panose="020B0502020202020204" pitchFamily="34" charset="0"/>
              </a:rPr>
              <a:t>E.Commerce</a:t>
            </a:r>
            <a:endParaRPr lang="it-IT" sz="1800" b="0" i="1" dirty="0">
              <a:latin typeface="Century Gothic" panose="020B0502020202020204" pitchFamily="34" charset="0"/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9F491449-166B-48D6-99DB-21C60F76DA6C}"/>
              </a:ext>
            </a:extLst>
          </p:cNvPr>
          <p:cNvSpPr/>
          <p:nvPr/>
        </p:nvSpPr>
        <p:spPr>
          <a:xfrm>
            <a:off x="8258325" y="2794152"/>
            <a:ext cx="2969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dirty="0">
                <a:latin typeface="Century Gothic" panose="020B0502020202020204" pitchFamily="34" charset="0"/>
              </a:rPr>
              <a:t>Consegne a domicilio</a:t>
            </a:r>
            <a:endParaRPr lang="it-IT" sz="1800" b="0" i="1" dirty="0">
              <a:latin typeface="Century Gothic" panose="020B0502020202020204" pitchFamily="34" charset="0"/>
            </a:endParaRPr>
          </a:p>
        </p:txBody>
      </p:sp>
      <p:pic>
        <p:nvPicPr>
          <p:cNvPr id="60" name="Elemento grafico 59" descr="Forchetta e coltello">
            <a:extLst>
              <a:ext uri="{FF2B5EF4-FFF2-40B4-BE49-F238E27FC236}">
                <a16:creationId xmlns:a16="http://schemas.microsoft.com/office/drawing/2014/main" id="{5A989C88-168C-4F64-BF52-A93A6B888D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6736" y="4511272"/>
            <a:ext cx="352541" cy="352541"/>
          </a:xfrm>
          <a:prstGeom prst="rect">
            <a:avLst/>
          </a:prstGeom>
        </p:spPr>
      </p:pic>
      <p:pic>
        <p:nvPicPr>
          <p:cNvPr id="62" name="Elemento grafico 61" descr="Carrello della spesa">
            <a:extLst>
              <a:ext uri="{FF2B5EF4-FFF2-40B4-BE49-F238E27FC236}">
                <a16:creationId xmlns:a16="http://schemas.microsoft.com/office/drawing/2014/main" id="{0B29C522-A697-44D9-A89F-EBC8F2E3B8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84" y="3305827"/>
            <a:ext cx="426575" cy="426575"/>
          </a:xfrm>
          <a:prstGeom prst="rect">
            <a:avLst/>
          </a:prstGeom>
        </p:spPr>
      </p:pic>
      <p:pic>
        <p:nvPicPr>
          <p:cNvPr id="63" name="Elemento grafico 62" descr="Maglia a maniche lunghe">
            <a:extLst>
              <a:ext uri="{FF2B5EF4-FFF2-40B4-BE49-F238E27FC236}">
                <a16:creationId xmlns:a16="http://schemas.microsoft.com/office/drawing/2014/main" id="{4842477B-A110-4328-A308-C71480FFD9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1973" y="3888778"/>
            <a:ext cx="387795" cy="387795"/>
          </a:xfrm>
          <a:prstGeom prst="rect">
            <a:avLst/>
          </a:prstGeom>
        </p:spPr>
      </p:pic>
      <p:pic>
        <p:nvPicPr>
          <p:cNvPr id="65" name="Elemento grafico 64" descr="Valigia">
            <a:extLst>
              <a:ext uri="{FF2B5EF4-FFF2-40B4-BE49-F238E27FC236}">
                <a16:creationId xmlns:a16="http://schemas.microsoft.com/office/drawing/2014/main" id="{E99F57C5-3948-41BB-B247-BDD8B93791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9251" y="5007884"/>
            <a:ext cx="387795" cy="387795"/>
          </a:xfrm>
          <a:prstGeom prst="rect">
            <a:avLst/>
          </a:prstGeom>
        </p:spPr>
      </p:pic>
      <p:pic>
        <p:nvPicPr>
          <p:cNvPr id="66" name="Elemento grafico 65" descr="Pettine">
            <a:extLst>
              <a:ext uri="{FF2B5EF4-FFF2-40B4-BE49-F238E27FC236}">
                <a16:creationId xmlns:a16="http://schemas.microsoft.com/office/drawing/2014/main" id="{B6AEEF7A-5320-4195-8E1E-D31237A935B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1253" y="5509975"/>
            <a:ext cx="469233" cy="469233"/>
          </a:xfrm>
          <a:prstGeom prst="rect">
            <a:avLst/>
          </a:prstGeom>
        </p:spPr>
      </p:pic>
      <p:sp>
        <p:nvSpPr>
          <p:cNvPr id="67" name="CasellaDiTesto 9">
            <a:extLst>
              <a:ext uri="{FF2B5EF4-FFF2-40B4-BE49-F238E27FC236}">
                <a16:creationId xmlns:a16="http://schemas.microsoft.com/office/drawing/2014/main" id="{8AC0B83C-7A94-4A5B-9714-7EDEB844D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704729"/>
            <a:ext cx="6120680" cy="64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ja-JP" sz="1700" u="sng" dirty="0">
                <a:latin typeface="Century Gothic" panose="020B0502020202020204" pitchFamily="34" charset="0"/>
              </a:rPr>
              <a:t>Incremento % dell’</a:t>
            </a:r>
            <a:r>
              <a:rPr lang="it-IT" altLang="ja-JP" sz="1700" u="sng" dirty="0" err="1">
                <a:latin typeface="Century Gothic" panose="020B0502020202020204" pitchFamily="34" charset="0"/>
              </a:rPr>
              <a:t>E.Commerce</a:t>
            </a:r>
            <a:r>
              <a:rPr lang="it-IT" altLang="ja-JP" sz="1700" u="sng" dirty="0">
                <a:latin typeface="Century Gothic" panose="020B0502020202020204" pitchFamily="34" charset="0"/>
              </a:rPr>
              <a:t> e del servizio di </a:t>
            </a:r>
            <a:br>
              <a:rPr lang="it-IT" altLang="ja-JP" sz="1700" u="sng" dirty="0">
                <a:latin typeface="Century Gothic" panose="020B0502020202020204" pitchFamily="34" charset="0"/>
              </a:rPr>
            </a:br>
            <a:r>
              <a:rPr lang="it-IT" altLang="ja-JP" sz="1700" u="sng" dirty="0">
                <a:latin typeface="Century Gothic" panose="020B0502020202020204" pitchFamily="34" charset="0"/>
              </a:rPr>
              <a:t>Consegne a domicilio rispetto al periodo </a:t>
            </a:r>
            <a:r>
              <a:rPr lang="it-IT" altLang="ja-JP" sz="1700" u="sng" dirty="0" err="1">
                <a:latin typeface="Century Gothic" panose="020B0502020202020204" pitchFamily="34" charset="0"/>
              </a:rPr>
              <a:t>pre</a:t>
            </a:r>
            <a:r>
              <a:rPr lang="it-IT" altLang="ja-JP" sz="1700" u="sng" dirty="0">
                <a:latin typeface="Century Gothic" panose="020B0502020202020204" pitchFamily="34" charset="0"/>
              </a:rPr>
              <a:t> COVID-19</a:t>
            </a:r>
            <a:endParaRPr lang="it-IT" altLang="ja-JP" sz="1700" b="0" i="1" dirty="0">
              <a:latin typeface="Century Gothic" panose="020B0502020202020204" pitchFamily="34" charset="0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ABF0E252-8FEE-4063-80CB-63E1222A0B38}"/>
              </a:ext>
            </a:extLst>
          </p:cNvPr>
          <p:cNvSpPr txBox="1"/>
          <p:nvPr/>
        </p:nvSpPr>
        <p:spPr>
          <a:xfrm rot="20821238">
            <a:off x="6889530" y="2315188"/>
            <a:ext cx="1095860" cy="461665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+136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9144408C-7D75-4616-89BC-39F6E2C440A6}"/>
              </a:ext>
            </a:extLst>
          </p:cNvPr>
          <p:cNvSpPr txBox="1"/>
          <p:nvPr/>
        </p:nvSpPr>
        <p:spPr>
          <a:xfrm rot="20821238">
            <a:off x="10146870" y="2315188"/>
            <a:ext cx="1095860" cy="461665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+214</a:t>
            </a:r>
            <a:r>
              <a:rPr lang="it-IT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it-I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Ovale 69">
            <a:extLst>
              <a:ext uri="{FF2B5EF4-FFF2-40B4-BE49-F238E27FC236}">
                <a16:creationId xmlns:a16="http://schemas.microsoft.com/office/drawing/2014/main" id="{6710F396-5056-4CF5-B650-CC8BFEE2393C}"/>
              </a:ext>
            </a:extLst>
          </p:cNvPr>
          <p:cNvSpPr/>
          <p:nvPr/>
        </p:nvSpPr>
        <p:spPr bwMode="auto">
          <a:xfrm rot="5400000">
            <a:off x="5927728" y="3306949"/>
            <a:ext cx="1200349" cy="1059977"/>
          </a:xfrm>
          <a:prstGeom prst="ellipse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Ovale 70">
            <a:extLst>
              <a:ext uri="{FF2B5EF4-FFF2-40B4-BE49-F238E27FC236}">
                <a16:creationId xmlns:a16="http://schemas.microsoft.com/office/drawing/2014/main" id="{8CAAB746-B402-4654-891B-2AE4141259A8}"/>
              </a:ext>
            </a:extLst>
          </p:cNvPr>
          <p:cNvSpPr/>
          <p:nvPr/>
        </p:nvSpPr>
        <p:spPr bwMode="auto">
          <a:xfrm rot="5400000">
            <a:off x="9533210" y="3006516"/>
            <a:ext cx="559972" cy="1059977"/>
          </a:xfrm>
          <a:prstGeom prst="ellipse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Ovale 71">
            <a:extLst>
              <a:ext uri="{FF2B5EF4-FFF2-40B4-BE49-F238E27FC236}">
                <a16:creationId xmlns:a16="http://schemas.microsoft.com/office/drawing/2014/main" id="{2A7FC223-662E-4FC6-B13B-07E24F86AA0E}"/>
              </a:ext>
            </a:extLst>
          </p:cNvPr>
          <p:cNvSpPr/>
          <p:nvPr/>
        </p:nvSpPr>
        <p:spPr bwMode="auto">
          <a:xfrm rot="5400000">
            <a:off x="9533210" y="4094908"/>
            <a:ext cx="559972" cy="1059977"/>
          </a:xfrm>
          <a:prstGeom prst="ellipse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00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06D2FDC5-0C43-4BDC-84D9-24875DD753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9" t="26900" r="37800" b="20392"/>
          <a:stretch/>
        </p:blipFill>
        <p:spPr>
          <a:xfrm>
            <a:off x="335360" y="2276872"/>
            <a:ext cx="7056784" cy="3614688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6CCBAE85-CD3C-472F-AA2E-B93F9C945E88}"/>
              </a:ext>
            </a:extLst>
          </p:cNvPr>
          <p:cNvSpPr/>
          <p:nvPr/>
        </p:nvSpPr>
        <p:spPr>
          <a:xfrm>
            <a:off x="335360" y="1628800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i="1" u="sng" dirty="0">
                <a:latin typeface="Century Gothic" panose="020B0502020202020204" pitchFamily="34" charset="0"/>
              </a:rPr>
              <a:t>Comportamenti dei consumatori in Italia</a:t>
            </a:r>
          </a:p>
          <a:p>
            <a:r>
              <a:rPr lang="it-IT" sz="1800" b="0" i="1" dirty="0">
                <a:latin typeface="Century Gothic" panose="020B0502020202020204" pitchFamily="34" charset="0"/>
              </a:rPr>
              <a:t>(Marzo 2020 su Marzo 2019)</a:t>
            </a:r>
          </a:p>
        </p:txBody>
      </p:sp>
      <p:pic>
        <p:nvPicPr>
          <p:cNvPr id="5" name="Elemento grafico 4" descr="Professore">
            <a:extLst>
              <a:ext uri="{FF2B5EF4-FFF2-40B4-BE49-F238E27FC236}">
                <a16:creationId xmlns:a16="http://schemas.microsoft.com/office/drawing/2014/main" id="{78291F84-FD34-4862-BBDB-5EEDF70ED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8288" y="1767579"/>
            <a:ext cx="687003" cy="687003"/>
          </a:xfrm>
          <a:prstGeom prst="rect">
            <a:avLst/>
          </a:prstGeom>
        </p:spPr>
      </p:pic>
      <p:pic>
        <p:nvPicPr>
          <p:cNvPr id="29" name="Elemento grafico 28" descr="Freccia linea, curva antioraria">
            <a:extLst>
              <a:ext uri="{FF2B5EF4-FFF2-40B4-BE49-F238E27FC236}">
                <a16:creationId xmlns:a16="http://schemas.microsoft.com/office/drawing/2014/main" id="{7E67A155-E91B-4677-9ED8-66036128C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234763" flipH="1">
            <a:off x="447175" y="4208454"/>
            <a:ext cx="946013" cy="889368"/>
          </a:xfrm>
          <a:prstGeom prst="rect">
            <a:avLst/>
          </a:prstGeom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21692825-18B5-4A73-8A4D-1F198AB2AC22}"/>
              </a:ext>
            </a:extLst>
          </p:cNvPr>
          <p:cNvSpPr/>
          <p:nvPr/>
        </p:nvSpPr>
        <p:spPr bwMode="auto">
          <a:xfrm rot="20459009">
            <a:off x="819126" y="4523546"/>
            <a:ext cx="1584176" cy="1793094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AF754-C73C-4714-954D-E69E55B0A60F}"/>
              </a:ext>
            </a:extLst>
          </p:cNvPr>
          <p:cNvSpPr/>
          <p:nvPr/>
        </p:nvSpPr>
        <p:spPr>
          <a:xfrm>
            <a:off x="479376" y="3060773"/>
            <a:ext cx="13761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0" dirty="0">
                <a:latin typeface="Century Gothic" panose="020B0502020202020204" pitchFamily="34" charset="0"/>
              </a:rPr>
              <a:t>Gli </a:t>
            </a:r>
            <a:r>
              <a:rPr lang="it-IT" sz="1600" u="sng" dirty="0">
                <a:latin typeface="Century Gothic" panose="020B0502020202020204" pitchFamily="34" charset="0"/>
              </a:rPr>
              <a:t>acquisti on line</a:t>
            </a:r>
            <a:r>
              <a:rPr lang="it-IT" sz="1600" b="0" dirty="0">
                <a:latin typeface="Century Gothic" panose="020B0502020202020204" pitchFamily="34" charset="0"/>
              </a:rPr>
              <a:t> sono aumentati del +82%</a:t>
            </a:r>
          </a:p>
        </p:txBody>
      </p:sp>
      <p:pic>
        <p:nvPicPr>
          <p:cNvPr id="31" name="Elemento grafico 30" descr="Freccia linea, curva antioraria">
            <a:extLst>
              <a:ext uri="{FF2B5EF4-FFF2-40B4-BE49-F238E27FC236}">
                <a16:creationId xmlns:a16="http://schemas.microsoft.com/office/drawing/2014/main" id="{7D59B845-9518-4E27-88D9-1DC812C7F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234763" flipH="1">
            <a:off x="2583187" y="3958642"/>
            <a:ext cx="946013" cy="889368"/>
          </a:xfrm>
          <a:prstGeom prst="rect">
            <a:avLst/>
          </a:prstGeom>
        </p:spPr>
      </p:pic>
      <p:sp>
        <p:nvSpPr>
          <p:cNvPr id="32" name="Ovale 31">
            <a:extLst>
              <a:ext uri="{FF2B5EF4-FFF2-40B4-BE49-F238E27FC236}">
                <a16:creationId xmlns:a16="http://schemas.microsoft.com/office/drawing/2014/main" id="{B0D8FB2B-5E73-4245-B377-396F3A6F7906}"/>
              </a:ext>
            </a:extLst>
          </p:cNvPr>
          <p:cNvSpPr/>
          <p:nvPr/>
        </p:nvSpPr>
        <p:spPr bwMode="auto">
          <a:xfrm rot="20459009">
            <a:off x="2955138" y="4273734"/>
            <a:ext cx="1584176" cy="1793094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B1CC334-B571-4ECA-AD6E-536584A3F3E3}"/>
              </a:ext>
            </a:extLst>
          </p:cNvPr>
          <p:cNvSpPr/>
          <p:nvPr/>
        </p:nvSpPr>
        <p:spPr>
          <a:xfrm>
            <a:off x="2207568" y="2783830"/>
            <a:ext cx="2520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0" dirty="0">
                <a:latin typeface="Century Gothic" panose="020B0502020202020204" pitchFamily="34" charset="0"/>
              </a:rPr>
              <a:t>Le </a:t>
            </a:r>
            <a:r>
              <a:rPr lang="it-IT" sz="1600" u="sng" dirty="0">
                <a:latin typeface="Century Gothic" panose="020B0502020202020204" pitchFamily="34" charset="0"/>
              </a:rPr>
              <a:t>ricerche su Google</a:t>
            </a:r>
            <a:r>
              <a:rPr lang="it-IT" sz="1600" b="0" dirty="0">
                <a:latin typeface="Century Gothic" panose="020B0502020202020204" pitchFamily="34" charset="0"/>
              </a:rPr>
              <a:t> inerenti la «</a:t>
            </a:r>
            <a:r>
              <a:rPr lang="it-IT" sz="1600" u="sng" dirty="0">
                <a:latin typeface="Century Gothic" panose="020B0502020202020204" pitchFamily="34" charset="0"/>
              </a:rPr>
              <a:t>spesa on line</a:t>
            </a:r>
            <a:r>
              <a:rPr lang="it-IT" sz="1600" b="0" dirty="0">
                <a:latin typeface="Century Gothic" panose="020B0502020202020204" pitchFamily="34" charset="0"/>
              </a:rPr>
              <a:t>» (</a:t>
            </a:r>
            <a:r>
              <a:rPr lang="it-IT" sz="1600" u="sng" dirty="0">
                <a:latin typeface="Century Gothic" panose="020B0502020202020204" pitchFamily="34" charset="0"/>
              </a:rPr>
              <a:t>generica</a:t>
            </a:r>
            <a:r>
              <a:rPr lang="it-IT" sz="1600" b="0" dirty="0">
                <a:latin typeface="Century Gothic" panose="020B0502020202020204" pitchFamily="34" charset="0"/>
              </a:rPr>
              <a:t>) sono aumentate del +1.250%</a:t>
            </a:r>
          </a:p>
        </p:txBody>
      </p:sp>
      <p:pic>
        <p:nvPicPr>
          <p:cNvPr id="34" name="Elemento grafico 33" descr="Freccia linea, curva antioraria">
            <a:extLst>
              <a:ext uri="{FF2B5EF4-FFF2-40B4-BE49-F238E27FC236}">
                <a16:creationId xmlns:a16="http://schemas.microsoft.com/office/drawing/2014/main" id="{EB61E32C-1939-42E2-A714-5ACCB545E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82766" flipH="1">
            <a:off x="6418577" y="3231123"/>
            <a:ext cx="946013" cy="889368"/>
          </a:xfrm>
          <a:prstGeom prst="rect">
            <a:avLst/>
          </a:prstGeom>
        </p:spPr>
      </p:pic>
      <p:sp>
        <p:nvSpPr>
          <p:cNvPr id="35" name="Ovale 34">
            <a:extLst>
              <a:ext uri="{FF2B5EF4-FFF2-40B4-BE49-F238E27FC236}">
                <a16:creationId xmlns:a16="http://schemas.microsoft.com/office/drawing/2014/main" id="{BC5D3A83-A6F5-4935-8407-A08FAF136CD8}"/>
              </a:ext>
            </a:extLst>
          </p:cNvPr>
          <p:cNvSpPr/>
          <p:nvPr/>
        </p:nvSpPr>
        <p:spPr bwMode="auto">
          <a:xfrm rot="20459009">
            <a:off x="5303912" y="3495793"/>
            <a:ext cx="1584176" cy="1793094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7180BEB2-040D-40D0-BF6A-075058AE3A85}"/>
              </a:ext>
            </a:extLst>
          </p:cNvPr>
          <p:cNvSpPr/>
          <p:nvPr/>
        </p:nvSpPr>
        <p:spPr>
          <a:xfrm>
            <a:off x="7248128" y="2799874"/>
            <a:ext cx="15841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0" dirty="0">
                <a:latin typeface="Century Gothic" panose="020B0502020202020204" pitchFamily="34" charset="0"/>
              </a:rPr>
              <a:t>Le </a:t>
            </a:r>
            <a:r>
              <a:rPr lang="it-IT" sz="1600" u="sng" dirty="0">
                <a:latin typeface="Century Gothic" panose="020B0502020202020204" pitchFamily="34" charset="0"/>
              </a:rPr>
              <a:t>ricerche su Google</a:t>
            </a:r>
            <a:r>
              <a:rPr lang="it-IT" sz="1600" b="0" dirty="0">
                <a:latin typeface="Century Gothic" panose="020B0502020202020204" pitchFamily="34" charset="0"/>
              </a:rPr>
              <a:t> inerenti la «</a:t>
            </a:r>
            <a:r>
              <a:rPr lang="it-IT" sz="1600" u="sng" dirty="0">
                <a:latin typeface="Century Gothic" panose="020B0502020202020204" pitchFamily="34" charset="0"/>
              </a:rPr>
              <a:t>spesa on line su Amazon</a:t>
            </a:r>
            <a:r>
              <a:rPr lang="it-IT" sz="1600" b="0" dirty="0">
                <a:latin typeface="Century Gothic" panose="020B0502020202020204" pitchFamily="34" charset="0"/>
              </a:rPr>
              <a:t>» (</a:t>
            </a:r>
            <a:r>
              <a:rPr lang="it-IT" sz="1600" u="sng" dirty="0">
                <a:latin typeface="Century Gothic" panose="020B0502020202020204" pitchFamily="34" charset="0"/>
              </a:rPr>
              <a:t>specifica</a:t>
            </a:r>
            <a:r>
              <a:rPr lang="it-IT" sz="1600" b="0" dirty="0">
                <a:latin typeface="Century Gothic" panose="020B0502020202020204" pitchFamily="34" charset="0"/>
              </a:rPr>
              <a:t>) sono aumentate del +2.814%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9C36B49C-8F1A-4CDA-B4A7-8D6E435D98B9}"/>
              </a:ext>
            </a:extLst>
          </p:cNvPr>
          <p:cNvCxnSpPr>
            <a:stCxn id="5" idx="3"/>
          </p:cNvCxnSpPr>
          <p:nvPr/>
        </p:nvCxnSpPr>
        <p:spPr bwMode="auto">
          <a:xfrm>
            <a:off x="9375291" y="2111081"/>
            <a:ext cx="0" cy="427024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ettangolo 36">
            <a:extLst>
              <a:ext uri="{FF2B5EF4-FFF2-40B4-BE49-F238E27FC236}">
                <a16:creationId xmlns:a16="http://schemas.microsoft.com/office/drawing/2014/main" id="{AC6134EA-7F3F-40A8-9F82-EB15CB41CA24}"/>
              </a:ext>
            </a:extLst>
          </p:cNvPr>
          <p:cNvSpPr/>
          <p:nvPr/>
        </p:nvSpPr>
        <p:spPr>
          <a:xfrm>
            <a:off x="9472157" y="2168277"/>
            <a:ext cx="245649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0" dirty="0">
                <a:latin typeface="Century Gothic" panose="020B0502020202020204" pitchFamily="34" charset="0"/>
              </a:rPr>
              <a:t>L’incremento del commercio elettronico è stato sensibile nel mese di marzo 2020 rispetto allo stesso mese del 2019.</a:t>
            </a:r>
          </a:p>
          <a:p>
            <a:r>
              <a:rPr lang="it-IT" sz="1400" b="0" dirty="0">
                <a:latin typeface="Century Gothic" panose="020B0502020202020204" pitchFamily="34" charset="0"/>
              </a:rPr>
              <a:t>Più in generale, le ricerche su internet relative alla generica «spesa on line» (anche solo per informazioni) hanno fatto registrare un vero e proprio boom, ma non paragonabile all’</a:t>
            </a:r>
            <a:r>
              <a:rPr lang="it-IT" sz="1400" u="sng" dirty="0">
                <a:latin typeface="Century Gothic" panose="020B0502020202020204" pitchFamily="34" charset="0"/>
              </a:rPr>
              <a:t>exploit di Amazon (+2.814%), che testimonia il ruolo di assoluto primo piano del principale marketplace tra tutti quelli esistenti in Italia</a:t>
            </a:r>
            <a:r>
              <a:rPr lang="it-IT" sz="14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CB659A26-216A-4FA0-9BEE-A2ADA30A5B3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L’exploit dell’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E.Commerce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La crisi dei </a:t>
            </a:r>
            <a:r>
              <a:rPr lang="it-IT" sz="2200" b="0">
                <a:latin typeface="Century Gothic" panose="020B0502020202020204" pitchFamily="34" charset="0"/>
                <a:ea typeface="+mj-ea"/>
                <a:cs typeface="Arial"/>
              </a:rPr>
              <a:t>consumi tradizionali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è solo in parte bilanciata dall’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incremento del commercio elettronico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 Nel solo mese di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marzo 2020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gli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acquisti on line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sono aumentati del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+82% su base tendenziale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19" name="Text Box 49">
            <a:extLst>
              <a:ext uri="{FF2B5EF4-FFF2-40B4-BE49-F238E27FC236}">
                <a16:creationId xmlns:a16="http://schemas.microsoft.com/office/drawing/2014/main" id="{6D7F501A-4ED6-4A4F-AC08-AD98E7B43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it-IT" sz="900" dirty="0">
                <a:latin typeface="Century Gothic" panose="020B0502020202020204" pitchFamily="34" charset="0"/>
              </a:rPr>
              <a:t>Fonte: </a:t>
            </a:r>
            <a:r>
              <a:rPr lang="it-IT" sz="900" b="0" dirty="0">
                <a:latin typeface="Century Gothic" panose="020B0502020202020204" pitchFamily="34" charset="0"/>
              </a:rPr>
              <a:t>Elaborazioni Format Research su dati Nielsen e </a:t>
            </a:r>
            <a:r>
              <a:rPr lang="it-IT" sz="900" b="0" dirty="0" err="1">
                <a:latin typeface="Century Gothic" panose="020B0502020202020204" pitchFamily="34" charset="0"/>
              </a:rPr>
              <a:t>XChannel</a:t>
            </a:r>
            <a:r>
              <a:rPr lang="it-IT" sz="900" b="0" dirty="0">
                <a:latin typeface="Century Gothic" panose="020B0502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57009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9CD14AF9-F65F-4FAF-9C38-4286CE1B538A}"/>
              </a:ext>
            </a:extLst>
          </p:cNvPr>
          <p:cNvSpPr/>
          <p:nvPr/>
        </p:nvSpPr>
        <p:spPr bwMode="auto">
          <a:xfrm>
            <a:off x="623392" y="2060277"/>
            <a:ext cx="5120723" cy="316892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A48DEC4-AE5C-4CF4-8917-C91995B98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56" y="2060848"/>
            <a:ext cx="8332756" cy="3139933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2C03B041-769B-4794-AEDA-93517EDA6196}"/>
              </a:ext>
            </a:extLst>
          </p:cNvPr>
          <p:cNvSpPr/>
          <p:nvPr/>
        </p:nvSpPr>
        <p:spPr bwMode="auto">
          <a:xfrm>
            <a:off x="5789589" y="2060277"/>
            <a:ext cx="1170796" cy="3168923"/>
          </a:xfrm>
          <a:prstGeom prst="rect">
            <a:avLst/>
          </a:prstGeom>
          <a:solidFill>
            <a:srgbClr val="FF9900">
              <a:alpha val="20000"/>
            </a:srgbClr>
          </a:solidFill>
          <a:ln w="127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515AA73-8AF4-4EC1-8B04-220B5F5445F3}"/>
              </a:ext>
            </a:extLst>
          </p:cNvPr>
          <p:cNvSpPr/>
          <p:nvPr/>
        </p:nvSpPr>
        <p:spPr bwMode="auto">
          <a:xfrm>
            <a:off x="7031381" y="2060277"/>
            <a:ext cx="1762014" cy="3168923"/>
          </a:xfrm>
          <a:prstGeom prst="rect">
            <a:avLst/>
          </a:prstGeom>
          <a:solidFill>
            <a:srgbClr val="C00000">
              <a:alpha val="20000"/>
            </a:srgbClr>
          </a:solidFill>
          <a:ln w="12700" cap="flat" cmpd="sng" algn="ctr">
            <a:solidFill>
              <a:srgbClr val="2038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E90EE2A8-FEB6-483A-9C8F-901BFF9CDCAB}"/>
              </a:ext>
            </a:extLst>
          </p:cNvPr>
          <p:cNvCxnSpPr/>
          <p:nvPr/>
        </p:nvCxnSpPr>
        <p:spPr bwMode="auto">
          <a:xfrm>
            <a:off x="965907" y="5767475"/>
            <a:ext cx="4435693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27" name="Rettangolo 26">
            <a:extLst>
              <a:ext uri="{FF2B5EF4-FFF2-40B4-BE49-F238E27FC236}">
                <a16:creationId xmlns:a16="http://schemas.microsoft.com/office/drawing/2014/main" id="{56D8399B-6EB0-4C8E-917B-4C9869FF1486}"/>
              </a:ext>
            </a:extLst>
          </p:cNvPr>
          <p:cNvSpPr/>
          <p:nvPr/>
        </p:nvSpPr>
        <p:spPr>
          <a:xfrm>
            <a:off x="2373334" y="5301208"/>
            <a:ext cx="162083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i="1" dirty="0">
                <a:latin typeface="Century Gothic" panose="020B0502020202020204" pitchFamily="34" charset="0"/>
              </a:rPr>
              <a:t>Periodo precedente la crisi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9828E2F-B60A-4288-B46C-43771BC72CD9}"/>
              </a:ext>
            </a:extLst>
          </p:cNvPr>
          <p:cNvSpPr/>
          <p:nvPr/>
        </p:nvSpPr>
        <p:spPr>
          <a:xfrm>
            <a:off x="2447008" y="5801489"/>
            <a:ext cx="14734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0" dirty="0">
                <a:latin typeface="Century Gothic" panose="020B0502020202020204" pitchFamily="34" charset="0"/>
              </a:rPr>
              <a:t>Indicatore medio 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84A7788-B029-4FBB-A1BA-9552D26D218D}"/>
              </a:ext>
            </a:extLst>
          </p:cNvPr>
          <p:cNvSpPr/>
          <p:nvPr/>
        </p:nvSpPr>
        <p:spPr>
          <a:xfrm>
            <a:off x="335361" y="1628800"/>
            <a:ext cx="6776371" cy="630942"/>
          </a:xfrm>
          <a:prstGeom prst="rect">
            <a:avLst/>
          </a:prstGeom>
          <a:solidFill>
            <a:srgbClr val="203864"/>
          </a:solidFill>
        </p:spPr>
        <p:txBody>
          <a:bodyPr wrap="square">
            <a:spAutoFit/>
          </a:bodyPr>
          <a:lstStyle/>
          <a:p>
            <a:r>
              <a:rPr lang="it-IT" sz="1750" b="0" i="1" dirty="0">
                <a:solidFill>
                  <a:schemeClr val="bg1"/>
                </a:solidFill>
                <a:latin typeface="Century Gothic" panose="020B0502020202020204" pitchFamily="34" charset="0"/>
              </a:rPr>
              <a:t>Andamento della ricerca dell’argomento «</a:t>
            </a:r>
            <a:r>
              <a:rPr lang="it-IT" sz="1750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SPESA ON LINE</a:t>
            </a:r>
            <a:r>
              <a:rPr lang="it-IT" sz="1750" b="0" i="1" dirty="0">
                <a:solidFill>
                  <a:schemeClr val="bg1"/>
                </a:solidFill>
                <a:latin typeface="Century Gothic" panose="020B0502020202020204" pitchFamily="34" charset="0"/>
              </a:rPr>
              <a:t>» sul motore di ricerca Google</a:t>
            </a: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FA582BC4-64E7-4CA1-A21C-569453506FC1}"/>
              </a:ext>
            </a:extLst>
          </p:cNvPr>
          <p:cNvCxnSpPr>
            <a:cxnSpLocks/>
          </p:cNvCxnSpPr>
          <p:nvPr/>
        </p:nvCxnSpPr>
        <p:spPr bwMode="auto">
          <a:xfrm>
            <a:off x="5752984" y="5767475"/>
            <a:ext cx="1244007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48FEE5CD-46EF-4701-9E34-CD93E0BC7AF7}"/>
              </a:ext>
            </a:extLst>
          </p:cNvPr>
          <p:cNvSpPr/>
          <p:nvPr/>
        </p:nvSpPr>
        <p:spPr>
          <a:xfrm>
            <a:off x="5546896" y="5301208"/>
            <a:ext cx="16561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i="1" dirty="0">
                <a:latin typeface="Century Gothic" panose="020B0502020202020204" pitchFamily="34" charset="0"/>
              </a:rPr>
              <a:t>Inizio della crisi (Lombardia)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EC23533-AA84-4837-A410-F913D9F8B27F}"/>
              </a:ext>
            </a:extLst>
          </p:cNvPr>
          <p:cNvSpPr/>
          <p:nvPr/>
        </p:nvSpPr>
        <p:spPr>
          <a:xfrm>
            <a:off x="5638242" y="5801489"/>
            <a:ext cx="14734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0" dirty="0">
                <a:latin typeface="Century Gothic" panose="020B0502020202020204" pitchFamily="34" charset="0"/>
              </a:rPr>
              <a:t>Indicatore medio 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7</a:t>
            </a: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65CADBA0-D1B1-46C0-BCFA-C44F7761A324}"/>
              </a:ext>
            </a:extLst>
          </p:cNvPr>
          <p:cNvCxnSpPr>
            <a:cxnSpLocks/>
          </p:cNvCxnSpPr>
          <p:nvPr/>
        </p:nvCxnSpPr>
        <p:spPr bwMode="auto">
          <a:xfrm>
            <a:off x="7084501" y="5767475"/>
            <a:ext cx="1655774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B320168D-5FAC-4725-9929-414769D28C64}"/>
              </a:ext>
            </a:extLst>
          </p:cNvPr>
          <p:cNvSpPr/>
          <p:nvPr/>
        </p:nvSpPr>
        <p:spPr>
          <a:xfrm>
            <a:off x="7084297" y="5301208"/>
            <a:ext cx="16561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i="1" dirty="0">
                <a:latin typeface="Century Gothic" panose="020B0502020202020204" pitchFamily="34" charset="0"/>
              </a:rPr>
              <a:t>Picco della crisi </a:t>
            </a:r>
            <a:br>
              <a:rPr lang="it-IT" sz="1100" i="1" dirty="0">
                <a:latin typeface="Century Gothic" panose="020B0502020202020204" pitchFamily="34" charset="0"/>
              </a:rPr>
            </a:br>
            <a:r>
              <a:rPr lang="it-IT" sz="1100" i="1" dirty="0">
                <a:latin typeface="Century Gothic" panose="020B0502020202020204" pitchFamily="34" charset="0"/>
              </a:rPr>
              <a:t>(Italia) 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2572AE8A-E06C-4AA0-8CFD-B9A3F555D693}"/>
              </a:ext>
            </a:extLst>
          </p:cNvPr>
          <p:cNvSpPr/>
          <p:nvPr/>
        </p:nvSpPr>
        <p:spPr>
          <a:xfrm>
            <a:off x="7175643" y="5801489"/>
            <a:ext cx="147349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0" dirty="0">
                <a:latin typeface="Century Gothic" panose="020B0502020202020204" pitchFamily="34" charset="0"/>
              </a:rPr>
              <a:t>Indicatore medio 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76</a:t>
            </a:r>
          </a:p>
        </p:txBody>
      </p:sp>
      <p:pic>
        <p:nvPicPr>
          <p:cNvPr id="35" name="Elemento grafico 34" descr="Professore">
            <a:extLst>
              <a:ext uri="{FF2B5EF4-FFF2-40B4-BE49-F238E27FC236}">
                <a16:creationId xmlns:a16="http://schemas.microsoft.com/office/drawing/2014/main" id="{C16248C1-1111-4F20-9E53-07E9F63DA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2344" y="1844824"/>
            <a:ext cx="687003" cy="687003"/>
          </a:xfrm>
          <a:prstGeom prst="rect">
            <a:avLst/>
          </a:prstGeom>
        </p:spPr>
      </p:pic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99994427-C90F-4F74-B226-DF0800B26B62}"/>
              </a:ext>
            </a:extLst>
          </p:cNvPr>
          <p:cNvCxnSpPr>
            <a:cxnSpLocks/>
            <a:stCxn id="35" idx="3"/>
          </p:cNvCxnSpPr>
          <p:nvPr/>
        </p:nvCxnSpPr>
        <p:spPr bwMode="auto">
          <a:xfrm>
            <a:off x="9879347" y="2188326"/>
            <a:ext cx="0" cy="35640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ettangolo 36">
            <a:extLst>
              <a:ext uri="{FF2B5EF4-FFF2-40B4-BE49-F238E27FC236}">
                <a16:creationId xmlns:a16="http://schemas.microsoft.com/office/drawing/2014/main" id="{3B43426A-91BB-4537-8A43-669FBA7AD9FA}"/>
              </a:ext>
            </a:extLst>
          </p:cNvPr>
          <p:cNvSpPr/>
          <p:nvPr/>
        </p:nvSpPr>
        <p:spPr>
          <a:xfrm>
            <a:off x="9976214" y="2245522"/>
            <a:ext cx="18470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0" dirty="0">
                <a:latin typeface="Century Gothic" panose="020B0502020202020204" pitchFamily="34" charset="0"/>
              </a:rPr>
              <a:t>L’</a:t>
            </a:r>
            <a:r>
              <a:rPr lang="it-IT" sz="1600" dirty="0">
                <a:latin typeface="Century Gothic" panose="020B0502020202020204" pitchFamily="34" charset="0"/>
              </a:rPr>
              <a:t>indicatore medio </a:t>
            </a:r>
            <a:r>
              <a:rPr lang="it-IT" sz="1600" b="0" dirty="0">
                <a:latin typeface="Century Gothic" panose="020B0502020202020204" pitchFamily="34" charset="0"/>
              </a:rPr>
              <a:t>varia da 0 a 100: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1600" b="0" dirty="0">
                <a:latin typeface="Century Gothic" panose="020B0502020202020204" pitchFamily="34" charset="0"/>
              </a:rPr>
              <a:t>0 </a:t>
            </a:r>
            <a:r>
              <a:rPr lang="it-IT" sz="1600" b="0" i="1" dirty="0">
                <a:latin typeface="Century Gothic" panose="020B0502020202020204" pitchFamily="34" charset="0"/>
              </a:rPr>
              <a:t>(minimo numero di ricerche nel periodo considerato)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sz="1600" b="0" dirty="0">
                <a:latin typeface="Century Gothic" panose="020B0502020202020204" pitchFamily="34" charset="0"/>
              </a:rPr>
              <a:t>100 (massimo numero di ricerche nel periodo considerato).</a:t>
            </a:r>
          </a:p>
          <a:p>
            <a:endParaRPr lang="it-IT" sz="1600" b="0" dirty="0">
              <a:latin typeface="Century Gothic" panose="020B0502020202020204" pitchFamily="34" charset="0"/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EC5803D9-44A3-4472-8BA3-23D1E3578C5C}"/>
              </a:ext>
            </a:extLst>
          </p:cNvPr>
          <p:cNvSpPr/>
          <p:nvPr/>
        </p:nvSpPr>
        <p:spPr>
          <a:xfrm>
            <a:off x="640906" y="4175084"/>
            <a:ext cx="100641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0" dirty="0">
                <a:latin typeface="Century Gothic" panose="020B0502020202020204" pitchFamily="34" charset="0"/>
              </a:rPr>
              <a:t>Indicatore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0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A84FE330-DB3F-49DF-902F-ADBE0587C036}"/>
              </a:ext>
            </a:extLst>
          </p:cNvPr>
          <p:cNvSpPr/>
          <p:nvPr/>
        </p:nvSpPr>
        <p:spPr>
          <a:xfrm>
            <a:off x="7110090" y="2106253"/>
            <a:ext cx="100641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0" dirty="0">
                <a:latin typeface="Century Gothic" panose="020B0502020202020204" pitchFamily="34" charset="0"/>
              </a:rPr>
              <a:t>Indicatore</a:t>
            </a:r>
          </a:p>
          <a:p>
            <a:pPr algn="ctr"/>
            <a:r>
              <a:rPr lang="it-IT" sz="1600" dirty="0">
                <a:latin typeface="Century Gothic" panose="020B0502020202020204" pitchFamily="34" charset="0"/>
              </a:rPr>
              <a:t>100</a:t>
            </a: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B56E31D4-A92F-41D2-A91C-DF089BCEF8A8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737303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L’exploit dell’</a:t>
            </a:r>
            <a:r>
              <a:rPr lang="it-IT" sz="2200" dirty="0" err="1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E.Commerce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L’incremento della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ricerca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 dell’argomento «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spesa on line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» è ancor più evidente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confrontando il periodo della crisi sanitaria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con quello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immediatamente precedente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25" name="Text Box 49">
            <a:extLst>
              <a:ext uri="{FF2B5EF4-FFF2-40B4-BE49-F238E27FC236}">
                <a16:creationId xmlns:a16="http://schemas.microsoft.com/office/drawing/2014/main" id="{22C26212-A312-4F37-A110-4A3D73640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it-IT" sz="900" dirty="0">
                <a:latin typeface="Century Gothic" panose="020B0502020202020204" pitchFamily="34" charset="0"/>
              </a:rPr>
              <a:t>Fonte: </a:t>
            </a:r>
            <a:r>
              <a:rPr lang="it-IT" sz="900" b="0" dirty="0">
                <a:latin typeface="Century Gothic" panose="020B0502020202020204" pitchFamily="34" charset="0"/>
              </a:rPr>
              <a:t>Elaborazioni Format Research su dati Google Trends.</a:t>
            </a:r>
          </a:p>
        </p:txBody>
      </p:sp>
    </p:spTree>
    <p:extLst>
      <p:ext uri="{BB962C8B-B14F-4D97-AF65-F5344CB8AC3E}">
        <p14:creationId xmlns:p14="http://schemas.microsoft.com/office/powerpoint/2010/main" val="1788689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DF2B6F7-B6A9-4CAF-B009-E7D3BD3AC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397" y="2765666"/>
            <a:ext cx="5775614" cy="2086841"/>
          </a:xfrm>
          <a:prstGeom prst="rect">
            <a:avLst/>
          </a:prstGeom>
        </p:spPr>
      </p:pic>
      <p:sp>
        <p:nvSpPr>
          <p:cNvPr id="41" name="Rettangolo 40">
            <a:extLst>
              <a:ext uri="{FF2B5EF4-FFF2-40B4-BE49-F238E27FC236}">
                <a16:creationId xmlns:a16="http://schemas.microsoft.com/office/drawing/2014/main" id="{ACC901DA-9318-40C0-8052-9DFE04E559D3}"/>
              </a:ext>
            </a:extLst>
          </p:cNvPr>
          <p:cNvSpPr/>
          <p:nvPr/>
        </p:nvSpPr>
        <p:spPr bwMode="auto">
          <a:xfrm>
            <a:off x="5726234" y="2567687"/>
            <a:ext cx="6048425" cy="302155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30" name="Titolo 1">
            <a:extLst>
              <a:ext uri="{FF2B5EF4-FFF2-40B4-BE49-F238E27FC236}">
                <a16:creationId xmlns:a16="http://schemas.microsoft.com/office/drawing/2014/main" id="{022DB523-2F02-4586-A69F-BE73338A22BD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09312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Domanda e offerta di credito |</a:t>
            </a:r>
            <a:r>
              <a:rPr lang="it-IT" sz="2200" dirty="0">
                <a:solidFill>
                  <a:srgbClr val="008000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Impennata delle domande di credito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(destinate a salire ancora) a seguito dell’introduzione del «DL Liquidità». A fronte del numero di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risposte positive (pur elevato)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, il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51%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 delle imprese è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ancora in attesa di una risposta</a:t>
            </a:r>
            <a:endParaRPr lang="it-IT" sz="2200" b="0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6CC40A81-8700-4D59-AAFD-223B4D0F5CDA}"/>
              </a:ext>
            </a:extLst>
          </p:cNvPr>
          <p:cNvSpPr/>
          <p:nvPr/>
        </p:nvSpPr>
        <p:spPr bwMode="auto">
          <a:xfrm>
            <a:off x="551384" y="2567687"/>
            <a:ext cx="4374683" cy="2224101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z="1800" b="0">
              <a:latin typeface="Arial" charset="0"/>
            </a:endParaRPr>
          </a:p>
        </p:txBody>
      </p:sp>
      <p:sp>
        <p:nvSpPr>
          <p:cNvPr id="69" name="Text Box 22">
            <a:extLst>
              <a:ext uri="{FF2B5EF4-FFF2-40B4-BE49-F238E27FC236}">
                <a16:creationId xmlns:a16="http://schemas.microsoft.com/office/drawing/2014/main" id="{43031668-332C-4842-88F5-159EC7809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9" y="2021359"/>
            <a:ext cx="4176464" cy="8463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700" u="sng" dirty="0">
                <a:solidFill>
                  <a:srgbClr val="203864"/>
                </a:solidFill>
                <a:latin typeface="Century Gothic" panose="020B0502020202020204" pitchFamily="34" charset="0"/>
              </a:rPr>
              <a:t>DOMANDA DI CREDITO</a:t>
            </a:r>
            <a:br>
              <a:rPr lang="it-IT" altLang="it-IT" sz="1700" u="sng" dirty="0">
                <a:solidFill>
                  <a:srgbClr val="203864"/>
                </a:solidFill>
                <a:latin typeface="Century Gothic" panose="020B0502020202020204" pitchFamily="34" charset="0"/>
              </a:rPr>
            </a:br>
            <a:r>
              <a:rPr lang="it-IT" altLang="it-IT" sz="16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% imprese che hanno chiesto credito alle banche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D3F4AE3C-9E56-46AF-A459-4E954D410F2F}"/>
              </a:ext>
            </a:extLst>
          </p:cNvPr>
          <p:cNvSpPr/>
          <p:nvPr/>
        </p:nvSpPr>
        <p:spPr bwMode="auto">
          <a:xfrm rot="1773099">
            <a:off x="3462168" y="2931917"/>
            <a:ext cx="1537210" cy="2086456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5703EAB-CFC5-42A0-8D2B-24306D481AFA}"/>
              </a:ext>
            </a:extLst>
          </p:cNvPr>
          <p:cNvGrpSpPr/>
          <p:nvPr/>
        </p:nvGrpSpPr>
        <p:grpSpPr>
          <a:xfrm>
            <a:off x="607820" y="2869539"/>
            <a:ext cx="4336052" cy="1915105"/>
            <a:chOff x="995581" y="1739051"/>
            <a:chExt cx="4769657" cy="2106615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B2109140-9F22-4CF6-ADE5-053AC26EA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581" y="1739051"/>
              <a:ext cx="4769657" cy="1728241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9056021-A91F-414D-91E5-9056879157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9570" r="24896"/>
            <a:stretch/>
          </p:blipFill>
          <p:spPr>
            <a:xfrm>
              <a:off x="1199866" y="3357046"/>
              <a:ext cx="4536094" cy="488620"/>
            </a:xfrm>
            <a:prstGeom prst="rect">
              <a:avLst/>
            </a:prstGeom>
          </p:spPr>
        </p:pic>
      </p:grpSp>
      <p:pic>
        <p:nvPicPr>
          <p:cNvPr id="33" name="Elemento grafico 32" descr="Freccia linea, curva oraria">
            <a:extLst>
              <a:ext uri="{FF2B5EF4-FFF2-40B4-BE49-F238E27FC236}">
                <a16:creationId xmlns:a16="http://schemas.microsoft.com/office/drawing/2014/main" id="{0CC35166-CE45-4ACF-9924-B30985A44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431883">
            <a:off x="4756757" y="2615350"/>
            <a:ext cx="914400" cy="914400"/>
          </a:xfrm>
          <a:prstGeom prst="rect">
            <a:avLst/>
          </a:prstGeom>
        </p:spPr>
      </p:pic>
      <p:sp>
        <p:nvSpPr>
          <p:cNvPr id="35" name="Text Box 22">
            <a:extLst>
              <a:ext uri="{FF2B5EF4-FFF2-40B4-BE49-F238E27FC236}">
                <a16:creationId xmlns:a16="http://schemas.microsoft.com/office/drawing/2014/main" id="{62E7CB1A-5B17-4E07-A312-F8945956A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936" y="2021359"/>
            <a:ext cx="5904656" cy="6001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700" u="sng" dirty="0">
                <a:solidFill>
                  <a:srgbClr val="203864"/>
                </a:solidFill>
                <a:latin typeface="Century Gothic" panose="020B0502020202020204" pitchFamily="34" charset="0"/>
              </a:rPr>
              <a:t>OFFERTA DI CREDITO</a:t>
            </a:r>
            <a:br>
              <a:rPr lang="it-IT" altLang="it-IT" sz="1700" u="sng" dirty="0">
                <a:solidFill>
                  <a:srgbClr val="203864"/>
                </a:solidFill>
                <a:latin typeface="Century Gothic" panose="020B0502020202020204" pitchFamily="34" charset="0"/>
              </a:rPr>
            </a:br>
            <a:r>
              <a:rPr lang="it-IT" altLang="it-IT" sz="1600" b="0" i="1" dirty="0">
                <a:solidFill>
                  <a:srgbClr val="203864"/>
                </a:solidFill>
                <a:latin typeface="Century Gothic" panose="020B0502020202020204" pitchFamily="34" charset="0"/>
              </a:rPr>
              <a:t>% imprese che hanno chiesto credito alle banche</a:t>
            </a:r>
          </a:p>
        </p:txBody>
      </p:sp>
      <p:sp>
        <p:nvSpPr>
          <p:cNvPr id="38" name="Text Box 49">
            <a:extLst>
              <a:ext uri="{FF2B5EF4-FFF2-40B4-BE49-F238E27FC236}">
                <a16:creationId xmlns:a16="http://schemas.microsoft.com/office/drawing/2014/main" id="{1A49B1E1-5231-4D2C-ACEE-98F18F51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17" y="5675536"/>
            <a:ext cx="1137434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</a:t>
            </a:r>
            <a:r>
              <a:rPr lang="it-IT" altLang="it-IT" sz="900" b="0" dirty="0">
                <a:latin typeface="Century Gothic" panose="020B0502020202020204" pitchFamily="34" charset="0"/>
              </a:rPr>
              <a:t>: 800 casi. Percentuali ricalcolate facendo =100,0 le imprese che nei trimestri considerati hanno chiesto un fido o un finanziamento, o hanno chiesto di rinegoziare un fido o un finanziamento esistente. (</a:t>
            </a:r>
            <a:r>
              <a:rPr lang="it-IT" altLang="it-IT" sz="900" dirty="0">
                <a:latin typeface="Century Gothic" panose="020B0502020202020204" pitchFamily="34" charset="0"/>
              </a:rPr>
              <a:t>Irrigidimento</a:t>
            </a:r>
            <a:r>
              <a:rPr lang="it-IT" altLang="it-IT" sz="900" b="0" dirty="0">
                <a:latin typeface="Century Gothic" panose="020B0502020202020204" pitchFamily="34" charset="0"/>
              </a:rPr>
              <a:t> = richiesta accolta con ammontare inferiore + richiesta non accolta). </a:t>
            </a:r>
            <a:r>
              <a:rPr lang="it-IT" altLang="it-IT" sz="900" dirty="0">
                <a:latin typeface="Century Gothic" panose="020B0502020202020204" pitchFamily="34" charset="0"/>
              </a:rPr>
              <a:t>Testo originale della domanda</a:t>
            </a:r>
            <a:r>
              <a:rPr lang="it-IT" altLang="it-IT" sz="900" b="0" dirty="0">
                <a:latin typeface="Century Gothic" panose="020B0502020202020204" pitchFamily="34" charset="0"/>
              </a:rPr>
              <a:t>: A prescindere dalle motivazioni e dalla  forma tecnica, la Sua impresa ha chiesto un fido  o un finanziamento, o ha chiesto di rinegoziare un fido o un finanziamento esistente, ad una delle banche con la quale intrattiene rapporti negli ultimi tre mesi?  Sì ha fatto richiesta ed è stata accolta con un ammontare pari o superiore a quello richiesto; Sì ha fatto richiesta ed è stata accolta con un ammontare inferiore a quello richiesto; Sì ha fatto richiesta ma non è stata accolta; Sì ha fatto richiesta, è in attesa di conoscere l’esito e non è intenzionata a rifarla nel prossimo trimestre; Sì, ha fatto richiesta, è in attesa di conoscere l’esito ed è intenzionata a formalizzarla nel prossimo trimestre; No non ha fatto richiesta</a:t>
            </a:r>
            <a:r>
              <a:rPr lang="it-IT" altLang="ja-JP" sz="900" b="0" dirty="0">
                <a:latin typeface="Century Gothic" panose="020B0502020202020204" pitchFamily="34" charset="0"/>
              </a:rPr>
              <a:t>. </a:t>
            </a:r>
            <a:r>
              <a:rPr lang="it-IT" altLang="ja-JP" sz="900" dirty="0">
                <a:latin typeface="Century Gothic" panose="020B0502020202020204" pitchFamily="34" charset="0"/>
              </a:rPr>
              <a:t>I dati sono riportati all’universo.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173CD0D2-2D3E-449E-B351-F67CCD53A2CA}"/>
              </a:ext>
            </a:extLst>
          </p:cNvPr>
          <p:cNvSpPr/>
          <p:nvPr/>
        </p:nvSpPr>
        <p:spPr>
          <a:xfrm>
            <a:off x="6026206" y="4742819"/>
            <a:ext cx="13607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0" dirty="0">
                <a:latin typeface="Century Gothic" panose="020B0502020202020204" pitchFamily="34" charset="0"/>
              </a:rPr>
              <a:t>Accolta con ammontare pari o superiore alla richiesta</a:t>
            </a:r>
            <a:endParaRPr lang="it-IT" sz="1200" b="0" i="1" dirty="0">
              <a:latin typeface="Century Gothic" panose="020B0502020202020204" pitchFamily="34" charset="0"/>
            </a:endParaRP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89335525-E8F0-4813-B205-C8C01D00AA8F}"/>
              </a:ext>
            </a:extLst>
          </p:cNvPr>
          <p:cNvSpPr/>
          <p:nvPr/>
        </p:nvSpPr>
        <p:spPr>
          <a:xfrm>
            <a:off x="7385506" y="4742819"/>
            <a:ext cx="13607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0" dirty="0">
                <a:latin typeface="Century Gothic" panose="020B0502020202020204" pitchFamily="34" charset="0"/>
              </a:rPr>
              <a:t>Accolta con ammontare inferiore alla richiesta</a:t>
            </a:r>
            <a:endParaRPr lang="it-IT" sz="1200" b="0" i="1" dirty="0">
              <a:latin typeface="Century Gothic" panose="020B0502020202020204" pitchFamily="34" charset="0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8B35ABC3-0B8B-4105-A8C7-2DC301FBB263}"/>
              </a:ext>
            </a:extLst>
          </p:cNvPr>
          <p:cNvSpPr/>
          <p:nvPr/>
        </p:nvSpPr>
        <p:spPr>
          <a:xfrm>
            <a:off x="8764524" y="4742819"/>
            <a:ext cx="136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0" dirty="0">
                <a:latin typeface="Century Gothic" panose="020B0502020202020204" pitchFamily="34" charset="0"/>
              </a:rPr>
              <a:t>Non accolta</a:t>
            </a:r>
            <a:endParaRPr lang="it-IT" sz="1200" b="0" i="1" dirty="0">
              <a:latin typeface="Century Gothic" panose="020B0502020202020204" pitchFamily="34" charset="0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1F9B93D4-1CE0-4B5F-9A16-4C013C91F6BF}"/>
              </a:ext>
            </a:extLst>
          </p:cNvPr>
          <p:cNvSpPr/>
          <p:nvPr/>
        </p:nvSpPr>
        <p:spPr>
          <a:xfrm>
            <a:off x="10142736" y="4742819"/>
            <a:ext cx="136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dirty="0">
                <a:latin typeface="Century Gothic" panose="020B0502020202020204" pitchFamily="34" charset="0"/>
              </a:rPr>
              <a:t>IN ATTESA DI RISPOSTA</a:t>
            </a:r>
            <a:endParaRPr lang="it-IT" sz="1200" i="1" dirty="0">
              <a:latin typeface="Century Gothic" panose="020B0502020202020204" pitchFamily="34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5C5E717A-4223-491F-B4D7-9D264A6E1831}"/>
              </a:ext>
            </a:extLst>
          </p:cNvPr>
          <p:cNvSpPr txBox="1"/>
          <p:nvPr/>
        </p:nvSpPr>
        <p:spPr>
          <a:xfrm rot="21086640">
            <a:off x="6319672" y="2807281"/>
            <a:ext cx="732425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latin typeface="Century Gothic" panose="020B0502020202020204" pitchFamily="34" charset="0"/>
              </a:rPr>
              <a:t>+2 su </a:t>
            </a:r>
            <a:r>
              <a:rPr lang="it-IT" sz="1100" i="1" dirty="0" err="1">
                <a:latin typeface="Century Gothic" panose="020B0502020202020204" pitchFamily="34" charset="0"/>
              </a:rPr>
              <a:t>dic</a:t>
            </a:r>
            <a:r>
              <a:rPr lang="it-IT" sz="1100" i="1" dirty="0">
                <a:latin typeface="Century Gothic" panose="020B0502020202020204" pitchFamily="34" charset="0"/>
              </a:rPr>
              <a:t> ‘19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32117A2C-9521-4881-9995-80E8E2626EB8}"/>
              </a:ext>
            </a:extLst>
          </p:cNvPr>
          <p:cNvSpPr txBox="1"/>
          <p:nvPr/>
        </p:nvSpPr>
        <p:spPr>
          <a:xfrm rot="21086640">
            <a:off x="10708313" y="2433350"/>
            <a:ext cx="732425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latin typeface="Century Gothic" panose="020B0502020202020204" pitchFamily="34" charset="0"/>
              </a:rPr>
              <a:t>+38 su </a:t>
            </a:r>
            <a:r>
              <a:rPr lang="it-IT" sz="1100" i="1" dirty="0" err="1">
                <a:latin typeface="Century Gothic" panose="020B0502020202020204" pitchFamily="34" charset="0"/>
              </a:rPr>
              <a:t>dic</a:t>
            </a:r>
            <a:r>
              <a:rPr lang="it-IT" sz="1100" i="1" dirty="0">
                <a:latin typeface="Century Gothic" panose="020B0502020202020204" pitchFamily="34" charset="0"/>
              </a:rPr>
              <a:t> ‘19</a:t>
            </a:r>
          </a:p>
        </p:txBody>
      </p:sp>
    </p:spTree>
    <p:extLst>
      <p:ext uri="{BB962C8B-B14F-4D97-AF65-F5344CB8AC3E}">
        <p14:creationId xmlns:p14="http://schemas.microsoft.com/office/powerpoint/2010/main" val="510064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CBB989E-39B0-4486-9757-4D86C32F9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149" y="3113839"/>
            <a:ext cx="6988493" cy="25303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F42FDB0-B008-4812-90B3-BE003173A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73" y="3110727"/>
            <a:ext cx="3173557" cy="2493818"/>
          </a:xfrm>
          <a:prstGeom prst="rect">
            <a:avLst/>
          </a:prstGeom>
        </p:spPr>
      </p:pic>
      <p:sp>
        <p:nvSpPr>
          <p:cNvPr id="34" name="CasellaDiTesto 9">
            <a:extLst>
              <a:ext uri="{FF2B5EF4-FFF2-40B4-BE49-F238E27FC236}">
                <a16:creationId xmlns:a16="http://schemas.microsoft.com/office/drawing/2014/main" id="{579344D4-C2E8-4070-BB9D-3717F9261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Per quanto concerne l’offerta dei fidi e/o dei finanziamenti da parte delle banche, ritiene che la situazione del </a:t>
            </a:r>
            <a:r>
              <a:rPr lang="it-IT" altLang="ja-JP" sz="1700" dirty="0">
                <a:latin typeface="Century Gothic" panose="020B0502020202020204" pitchFamily="34" charset="0"/>
              </a:rPr>
              <a:t>costo del finanziamento</a:t>
            </a:r>
            <a:r>
              <a:rPr lang="it-IT" altLang="ja-JP" sz="1700" b="0" dirty="0">
                <a:latin typeface="Century Gothic" panose="020B0502020202020204" pitchFamily="34" charset="0"/>
              </a:rPr>
              <a:t> sia …?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5B05566D-9C1C-40DF-B00B-95C64FA4DE28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del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costo del finanziamento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Proprio l’introduzione del «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DL Liquidità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» sposta l’attenzione dagli aspetti relativi al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costo del credito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(giudicato in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miglioramento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) alle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tempistiche di erogazione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(determinanti per la tenuta del tessuto).</a:t>
            </a:r>
            <a:endParaRPr lang="it-IT" sz="22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466B2FE-2F20-4C2D-AE73-662A9305CC05}"/>
              </a:ext>
            </a:extLst>
          </p:cNvPr>
          <p:cNvSpPr/>
          <p:nvPr/>
        </p:nvSpPr>
        <p:spPr bwMode="auto">
          <a:xfrm>
            <a:off x="601881" y="2639504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160F2E33-CE36-4EE6-BF6F-55B60B536FA8}"/>
              </a:ext>
            </a:extLst>
          </p:cNvPr>
          <p:cNvSpPr/>
          <p:nvPr/>
        </p:nvSpPr>
        <p:spPr bwMode="auto">
          <a:xfrm>
            <a:off x="4847569" y="2639504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E00225C3-C3A2-4A80-8E9C-6DE9CAA100FB}"/>
              </a:ext>
            </a:extLst>
          </p:cNvPr>
          <p:cNvSpPr txBox="1"/>
          <p:nvPr/>
        </p:nvSpPr>
        <p:spPr>
          <a:xfrm>
            <a:off x="4612213" y="2413744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5F11A252-570B-42E4-BF47-91B3432495F8}"/>
              </a:ext>
            </a:extLst>
          </p:cNvPr>
          <p:cNvGrpSpPr/>
          <p:nvPr/>
        </p:nvGrpSpPr>
        <p:grpSpPr>
          <a:xfrm>
            <a:off x="5332356" y="5523138"/>
            <a:ext cx="6034648" cy="369332"/>
            <a:chOff x="5332356" y="5523138"/>
            <a:chExt cx="6034648" cy="369332"/>
          </a:xfrm>
        </p:grpSpPr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C2507EE2-3AEE-4C52-A667-3B4EE72DB74D}"/>
                </a:ext>
              </a:extLst>
            </p:cNvPr>
            <p:cNvSpPr txBox="1"/>
            <p:nvPr/>
          </p:nvSpPr>
          <p:spPr>
            <a:xfrm>
              <a:off x="5332356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08D67D8F-0B07-485D-BCAA-4A1963669D70}"/>
                </a:ext>
              </a:extLst>
            </p:cNvPr>
            <p:cNvSpPr txBox="1"/>
            <p:nvPr/>
          </p:nvSpPr>
          <p:spPr>
            <a:xfrm>
              <a:off x="7557592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DFCABD6B-A1F7-4DEA-A0FF-1180BF0E3BCD}"/>
                </a:ext>
              </a:extLst>
            </p:cNvPr>
            <p:cNvSpPr txBox="1"/>
            <p:nvPr/>
          </p:nvSpPr>
          <p:spPr>
            <a:xfrm>
              <a:off x="9796984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</p:grp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BF13770B-AC83-4D9B-8565-FAB5A7917DE8}"/>
              </a:ext>
            </a:extLst>
          </p:cNvPr>
          <p:cNvSpPr txBox="1"/>
          <p:nvPr/>
        </p:nvSpPr>
        <p:spPr>
          <a:xfrm>
            <a:off x="407366" y="2413744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3D3D5C8C-F478-46E2-BC02-59B7AAE4EBA6}"/>
              </a:ext>
            </a:extLst>
          </p:cNvPr>
          <p:cNvSpPr txBox="1"/>
          <p:nvPr/>
        </p:nvSpPr>
        <p:spPr>
          <a:xfrm>
            <a:off x="1240932" y="4020402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48,8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BC899047-AD30-4444-9CBC-552C97A54A78}"/>
              </a:ext>
            </a:extLst>
          </p:cNvPr>
          <p:cNvSpPr txBox="1"/>
          <p:nvPr/>
        </p:nvSpPr>
        <p:spPr>
          <a:xfrm>
            <a:off x="1821890" y="3256687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6,0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3A7ADA24-1536-4B6F-85F9-57F02232FCB7}"/>
              </a:ext>
            </a:extLst>
          </p:cNvPr>
          <p:cNvSpPr txBox="1"/>
          <p:nvPr/>
        </p:nvSpPr>
        <p:spPr>
          <a:xfrm>
            <a:off x="1728017" y="5083012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85,5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1B082CF8-29D6-4071-8007-78C5763057EF}"/>
              </a:ext>
            </a:extLst>
          </p:cNvPr>
          <p:cNvSpPr txBox="1"/>
          <p:nvPr/>
        </p:nvSpPr>
        <p:spPr>
          <a:xfrm>
            <a:off x="1301782" y="3265341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8,5</a:t>
            </a: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63EE8237-028C-4D07-A290-6D13F3FAC9FF}"/>
              </a:ext>
            </a:extLst>
          </p:cNvPr>
          <p:cNvGrpSpPr/>
          <p:nvPr/>
        </p:nvGrpSpPr>
        <p:grpSpPr>
          <a:xfrm>
            <a:off x="3343670" y="3127000"/>
            <a:ext cx="1420222" cy="1636059"/>
            <a:chOff x="3257389" y="3145981"/>
            <a:chExt cx="1420222" cy="1636059"/>
          </a:xfrm>
        </p:grpSpPr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8114B2C8-7350-4834-A97E-289ED56740B6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1F6EC9BB-2DDB-45CD-8992-97F28D274FC7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5AC1346D-01A9-44E2-B8EA-CC590346D7B8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92AF73F8-399B-49FF-96B0-28136FE1898C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id="{AFC9166A-51E1-4DA1-914E-406658ECB1AC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49B66C62-018C-48B8-B095-C413FE3E64B6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  <p:sp>
        <p:nvSpPr>
          <p:cNvPr id="66" name="Text Box 49">
            <a:extLst>
              <a:ext uri="{FF2B5EF4-FFF2-40B4-BE49-F238E27FC236}">
                <a16:creationId xmlns:a16="http://schemas.microsoft.com/office/drawing/2014/main" id="{50023C1E-6BD8-42DE-AD98-DC864EE47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064720"/>
            <a:ext cx="11665296" cy="53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467 casi. Esclusivamente le imprese che hanno dei fidi o finanziamenti da oltre sei mesi.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90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130DA33-A087-4084-9652-ED7088ED6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20" y="3116075"/>
            <a:ext cx="6988493" cy="25303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EDCCA01-7B4D-4D8F-84D0-C8897F11D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75" y="3110727"/>
            <a:ext cx="3173557" cy="2493818"/>
          </a:xfrm>
          <a:prstGeom prst="rect">
            <a:avLst/>
          </a:prstGeom>
        </p:spPr>
      </p:pic>
      <p:sp>
        <p:nvSpPr>
          <p:cNvPr id="33" name="CasellaDiTesto 9">
            <a:extLst>
              <a:ext uri="{FF2B5EF4-FFF2-40B4-BE49-F238E27FC236}">
                <a16:creationId xmlns:a16="http://schemas.microsoft.com/office/drawing/2014/main" id="{A90B2138-E6A0-4C9E-A3D9-5E0166157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Per quanto concerne l’offerta dei fidi e/o dei finanziamenti da parte delle banche, ritiene che la situazione relativa al </a:t>
            </a:r>
            <a:r>
              <a:rPr lang="it-IT" altLang="ja-JP" sz="1700" dirty="0">
                <a:latin typeface="Century Gothic" panose="020B0502020202020204" pitchFamily="34" charset="0"/>
              </a:rPr>
              <a:t>costo dell’istruttoria </a:t>
            </a:r>
            <a:r>
              <a:rPr lang="it-IT" altLang="ja-JP" sz="1700" b="0" dirty="0">
                <a:latin typeface="Century Gothic" panose="020B0502020202020204" pitchFamily="34" charset="0"/>
              </a:rPr>
              <a:t>e alle </a:t>
            </a:r>
            <a:r>
              <a:rPr lang="it-IT" altLang="ja-JP" sz="1700" dirty="0">
                <a:latin typeface="Century Gothic" panose="020B0502020202020204" pitchFamily="34" charset="0"/>
              </a:rPr>
              <a:t>altre condizioni</a:t>
            </a:r>
            <a:r>
              <a:rPr lang="it-IT" altLang="ja-JP" sz="1700" b="0" dirty="0">
                <a:latin typeface="Century Gothic" panose="020B0502020202020204" pitchFamily="34" charset="0"/>
              </a:rPr>
              <a:t> sia …?</a:t>
            </a:r>
          </a:p>
        </p:txBody>
      </p:sp>
      <p:sp>
        <p:nvSpPr>
          <p:cNvPr id="27" name="Titolo 1">
            <a:extLst>
              <a:ext uri="{FF2B5EF4-FFF2-40B4-BE49-F238E27FC236}">
                <a16:creationId xmlns:a16="http://schemas.microsoft.com/office/drawing/2014/main" id="{73E3EADA-53EB-4C26-8FAB-C4C570B80A7D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del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costo dell’istruttoria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Allo stesso modo, il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costo dell’istruttoria non sembra rappresentare un ostacolo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: anche in questo caso sono i tempi con i quali la praticata viene sbrigata a risultare decisivi. </a:t>
            </a:r>
            <a:endParaRPr lang="it-IT" sz="22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FE9E4563-93D7-47C5-890D-2A6990F3E59E}"/>
              </a:ext>
            </a:extLst>
          </p:cNvPr>
          <p:cNvSpPr/>
          <p:nvPr/>
        </p:nvSpPr>
        <p:spPr bwMode="auto">
          <a:xfrm>
            <a:off x="601881" y="2639504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41C63A8-B890-4365-B9FD-52332AE52F99}"/>
              </a:ext>
            </a:extLst>
          </p:cNvPr>
          <p:cNvSpPr/>
          <p:nvPr/>
        </p:nvSpPr>
        <p:spPr bwMode="auto">
          <a:xfrm>
            <a:off x="4847569" y="2639504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EC3A475-8A5B-4DD4-AC21-632032874F92}"/>
              </a:ext>
            </a:extLst>
          </p:cNvPr>
          <p:cNvSpPr txBox="1"/>
          <p:nvPr/>
        </p:nvSpPr>
        <p:spPr>
          <a:xfrm>
            <a:off x="4612213" y="2413744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51F4F36E-4F9E-485C-A97E-1805D08FA7F7}"/>
              </a:ext>
            </a:extLst>
          </p:cNvPr>
          <p:cNvGrpSpPr/>
          <p:nvPr/>
        </p:nvGrpSpPr>
        <p:grpSpPr>
          <a:xfrm>
            <a:off x="5332356" y="5523138"/>
            <a:ext cx="6034648" cy="369332"/>
            <a:chOff x="5332356" y="5523138"/>
            <a:chExt cx="6034648" cy="369332"/>
          </a:xfrm>
        </p:grpSpPr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06FE00BD-028F-4CF0-A3A5-B443350C15C0}"/>
                </a:ext>
              </a:extLst>
            </p:cNvPr>
            <p:cNvSpPr txBox="1"/>
            <p:nvPr/>
          </p:nvSpPr>
          <p:spPr>
            <a:xfrm>
              <a:off x="5332356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3A282F8B-72B7-4C4D-AD8C-0B32DD317BCC}"/>
                </a:ext>
              </a:extLst>
            </p:cNvPr>
            <p:cNvSpPr txBox="1"/>
            <p:nvPr/>
          </p:nvSpPr>
          <p:spPr>
            <a:xfrm>
              <a:off x="7557592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F5B991E7-BA85-44B8-88D9-A302FC72D2CD}"/>
                </a:ext>
              </a:extLst>
            </p:cNvPr>
            <p:cNvSpPr txBox="1"/>
            <p:nvPr/>
          </p:nvSpPr>
          <p:spPr>
            <a:xfrm>
              <a:off x="9796984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</p:grp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DE315328-9F22-4D47-A9C3-E0C97A236820}"/>
              </a:ext>
            </a:extLst>
          </p:cNvPr>
          <p:cNvSpPr txBox="1"/>
          <p:nvPr/>
        </p:nvSpPr>
        <p:spPr>
          <a:xfrm>
            <a:off x="407366" y="2413744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161ECA77-AE93-4A4C-8140-CF4A6B64D6E0}"/>
              </a:ext>
            </a:extLst>
          </p:cNvPr>
          <p:cNvSpPr txBox="1"/>
          <p:nvPr/>
        </p:nvSpPr>
        <p:spPr>
          <a:xfrm>
            <a:off x="1240932" y="4020402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41,5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E29F8187-D9D8-466F-AA25-7F843233CEFB}"/>
              </a:ext>
            </a:extLst>
          </p:cNvPr>
          <p:cNvSpPr txBox="1"/>
          <p:nvPr/>
        </p:nvSpPr>
        <p:spPr>
          <a:xfrm>
            <a:off x="1797751" y="2907492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2,0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20FA73C3-8A95-4BB3-A62F-7493FA5D222B}"/>
              </a:ext>
            </a:extLst>
          </p:cNvPr>
          <p:cNvSpPr txBox="1"/>
          <p:nvPr/>
        </p:nvSpPr>
        <p:spPr>
          <a:xfrm>
            <a:off x="1728017" y="5083012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79,0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E55A51CF-C180-453D-B934-FDAB75BB52B8}"/>
              </a:ext>
            </a:extLst>
          </p:cNvPr>
          <p:cNvSpPr txBox="1"/>
          <p:nvPr/>
        </p:nvSpPr>
        <p:spPr>
          <a:xfrm>
            <a:off x="1109472" y="3398121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19,0</a:t>
            </a:r>
          </a:p>
        </p:txBody>
      </p: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ED57BDB8-005C-4B6B-9707-FFD8DD1DFDB1}"/>
              </a:ext>
            </a:extLst>
          </p:cNvPr>
          <p:cNvGrpSpPr/>
          <p:nvPr/>
        </p:nvGrpSpPr>
        <p:grpSpPr>
          <a:xfrm>
            <a:off x="3343670" y="3127000"/>
            <a:ext cx="1420222" cy="1636059"/>
            <a:chOff x="3257389" y="3145981"/>
            <a:chExt cx="1420222" cy="1636059"/>
          </a:xfrm>
        </p:grpSpPr>
        <p:sp>
          <p:nvSpPr>
            <p:cNvPr id="55" name="Rettangolo 54">
              <a:extLst>
                <a:ext uri="{FF2B5EF4-FFF2-40B4-BE49-F238E27FC236}">
                  <a16:creationId xmlns:a16="http://schemas.microsoft.com/office/drawing/2014/main" id="{14BFDEB9-663D-43D4-9C15-4D84D2BC0C6A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88A3294C-D6BF-46D9-8E04-116640B3EC5E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57" name="Rettangolo 56">
              <a:extLst>
                <a:ext uri="{FF2B5EF4-FFF2-40B4-BE49-F238E27FC236}">
                  <a16:creationId xmlns:a16="http://schemas.microsoft.com/office/drawing/2014/main" id="{8FA2ECDB-9D3B-4ACE-91E5-B8A45AE449EF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91C0D060-030E-4E16-9909-B4BC21F0C58A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04A8CC5C-5855-41D5-BF52-A610CC901E89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3493975A-FE99-4C0B-B69A-546A0E494AC0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  <p:sp>
        <p:nvSpPr>
          <p:cNvPr id="61" name="Text Box 49">
            <a:extLst>
              <a:ext uri="{FF2B5EF4-FFF2-40B4-BE49-F238E27FC236}">
                <a16:creationId xmlns:a16="http://schemas.microsoft.com/office/drawing/2014/main" id="{4CB71046-BB83-4FCF-80BD-4108402A3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064720"/>
            <a:ext cx="11665296" cy="53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467 casi. Esclusivamente le imprese che hanno dei fidi o finanziamenti da oltre sei mesi.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23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0DEC499-B92E-4A72-8477-E78AE98C4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147" y="3123787"/>
            <a:ext cx="6988493" cy="25303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4FE4F59-2A7C-4B2D-88C8-C1F0EB70D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96" y="3104680"/>
            <a:ext cx="3173557" cy="2493818"/>
          </a:xfrm>
          <a:prstGeom prst="rect">
            <a:avLst/>
          </a:prstGeom>
        </p:spPr>
      </p:pic>
      <p:sp>
        <p:nvSpPr>
          <p:cNvPr id="34" name="CasellaDiTesto 9">
            <a:extLst>
              <a:ext uri="{FF2B5EF4-FFF2-40B4-BE49-F238E27FC236}">
                <a16:creationId xmlns:a16="http://schemas.microsoft.com/office/drawing/2014/main" id="{8E4B0B71-E467-4416-80CE-E8399AEB8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Per quanto concerne l’offerta dei fidi e/o dei finanziamenti da parte delle banche, ritiene che la situazione relativa alla </a:t>
            </a:r>
            <a:r>
              <a:rPr lang="it-IT" altLang="ja-JP" sz="1700" dirty="0">
                <a:latin typeface="Century Gothic" panose="020B0502020202020204" pitchFamily="34" charset="0"/>
              </a:rPr>
              <a:t>durata temporale del credito </a:t>
            </a:r>
            <a:r>
              <a:rPr lang="it-IT" altLang="ja-JP" sz="1700" b="0" dirty="0">
                <a:latin typeface="Century Gothic" panose="020B0502020202020204" pitchFamily="34" charset="0"/>
              </a:rPr>
              <a:t>sia…?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8918E51E-6840-4C43-BC6D-71299C4F8928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della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durata temporale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Peggiorano in modo marcato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i giudizi circa la «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durata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» dei finanziamenti concessi. Le imprese del terziario della Toscana ritengono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oltremodo stringente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il limite massimo di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sei anni per la restituzione del prestito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.</a:t>
            </a:r>
            <a:endParaRPr lang="it-IT" sz="22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BE419FC2-C9F6-4D62-B221-EB1B5566B255}"/>
              </a:ext>
            </a:extLst>
          </p:cNvPr>
          <p:cNvSpPr/>
          <p:nvPr/>
        </p:nvSpPr>
        <p:spPr bwMode="auto">
          <a:xfrm>
            <a:off x="601881" y="2639504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1FF70DED-AAFB-457C-BB50-1B762A678197}"/>
              </a:ext>
            </a:extLst>
          </p:cNvPr>
          <p:cNvSpPr/>
          <p:nvPr/>
        </p:nvSpPr>
        <p:spPr bwMode="auto">
          <a:xfrm>
            <a:off x="4847569" y="2639504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3FF2A5A-87FD-41CD-AACB-5D5C726882F5}"/>
              </a:ext>
            </a:extLst>
          </p:cNvPr>
          <p:cNvSpPr txBox="1"/>
          <p:nvPr/>
        </p:nvSpPr>
        <p:spPr>
          <a:xfrm>
            <a:off x="4612213" y="2413744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9E23F6AF-3D95-4BEF-A303-6D3AC94F3BF3}"/>
              </a:ext>
            </a:extLst>
          </p:cNvPr>
          <p:cNvGrpSpPr/>
          <p:nvPr/>
        </p:nvGrpSpPr>
        <p:grpSpPr>
          <a:xfrm>
            <a:off x="5332356" y="5523138"/>
            <a:ext cx="6034648" cy="369332"/>
            <a:chOff x="5332356" y="5523138"/>
            <a:chExt cx="6034648" cy="369332"/>
          </a:xfrm>
        </p:grpSpPr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70595600-BFC1-4E93-83A9-2530655BF99C}"/>
                </a:ext>
              </a:extLst>
            </p:cNvPr>
            <p:cNvSpPr txBox="1"/>
            <p:nvPr/>
          </p:nvSpPr>
          <p:spPr>
            <a:xfrm>
              <a:off x="5332356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E7C16969-34DC-4541-A74A-5A523C4E2F5E}"/>
                </a:ext>
              </a:extLst>
            </p:cNvPr>
            <p:cNvSpPr txBox="1"/>
            <p:nvPr/>
          </p:nvSpPr>
          <p:spPr>
            <a:xfrm>
              <a:off x="7557592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351C705B-6BBD-4BAE-AB74-C3A964F0846D}"/>
                </a:ext>
              </a:extLst>
            </p:cNvPr>
            <p:cNvSpPr txBox="1"/>
            <p:nvPr/>
          </p:nvSpPr>
          <p:spPr>
            <a:xfrm>
              <a:off x="9796984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</p:grp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B4B729FF-BE94-4EFF-AA42-AAC69B5A1123}"/>
              </a:ext>
            </a:extLst>
          </p:cNvPr>
          <p:cNvSpPr txBox="1"/>
          <p:nvPr/>
        </p:nvSpPr>
        <p:spPr>
          <a:xfrm>
            <a:off x="407366" y="2413744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E23D6E6-2F49-475F-89E9-3097EFA2D0A8}"/>
              </a:ext>
            </a:extLst>
          </p:cNvPr>
          <p:cNvSpPr txBox="1"/>
          <p:nvPr/>
        </p:nvSpPr>
        <p:spPr>
          <a:xfrm>
            <a:off x="1240932" y="4020402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30,0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BFB3EF84-D18B-4553-A34C-BB9D3C381E40}"/>
              </a:ext>
            </a:extLst>
          </p:cNvPr>
          <p:cNvSpPr txBox="1"/>
          <p:nvPr/>
        </p:nvSpPr>
        <p:spPr>
          <a:xfrm>
            <a:off x="1797751" y="2907492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0,5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7A1F5EF4-81C8-46AF-B834-2243921ED2D3}"/>
              </a:ext>
            </a:extLst>
          </p:cNvPr>
          <p:cNvSpPr txBox="1"/>
          <p:nvPr/>
        </p:nvSpPr>
        <p:spPr>
          <a:xfrm>
            <a:off x="2308434" y="4795437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59,0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B79DCF60-BF20-4274-9C5C-68859CE78F75}"/>
              </a:ext>
            </a:extLst>
          </p:cNvPr>
          <p:cNvSpPr txBox="1"/>
          <p:nvPr/>
        </p:nvSpPr>
        <p:spPr>
          <a:xfrm>
            <a:off x="925533" y="3549305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40,5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8070F0C3-E48E-4E39-B1D4-910BE710E05A}"/>
              </a:ext>
            </a:extLst>
          </p:cNvPr>
          <p:cNvGrpSpPr/>
          <p:nvPr/>
        </p:nvGrpSpPr>
        <p:grpSpPr>
          <a:xfrm>
            <a:off x="3343670" y="3127000"/>
            <a:ext cx="1420222" cy="1636059"/>
            <a:chOff x="3257389" y="3145981"/>
            <a:chExt cx="1420222" cy="1636059"/>
          </a:xfrm>
        </p:grpSpPr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ECF284A2-2059-48AA-A196-D34929462817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6D1F8C4D-1D0F-425B-B776-3DD7714F1E52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89F907F9-817A-490F-B444-7374D46DD185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D0CF88AB-43EA-4973-A9BB-45CE6613E831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7DB588FA-0EF3-4A61-85A7-787416BF94E8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6B965678-7937-4D3C-9655-F70839059F9D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  <p:sp>
        <p:nvSpPr>
          <p:cNvPr id="60" name="Text Box 49">
            <a:extLst>
              <a:ext uri="{FF2B5EF4-FFF2-40B4-BE49-F238E27FC236}">
                <a16:creationId xmlns:a16="http://schemas.microsoft.com/office/drawing/2014/main" id="{24DE47AF-0B1B-4AC1-A2C4-F5DBF54CD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064720"/>
            <a:ext cx="11665296" cy="53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467 casi. Esclusivamente le imprese che hanno dei fidi o finanziamenti da oltre sei mesi.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cxnSp>
        <p:nvCxnSpPr>
          <p:cNvPr id="61" name="Connettore 2 60">
            <a:extLst>
              <a:ext uri="{FF2B5EF4-FFF2-40B4-BE49-F238E27FC236}">
                <a16:creationId xmlns:a16="http://schemas.microsoft.com/office/drawing/2014/main" id="{A6896F63-8622-4D75-A925-E94401C23EC5}"/>
              </a:ext>
            </a:extLst>
          </p:cNvPr>
          <p:cNvCxnSpPr>
            <a:cxnSpLocks/>
          </p:cNvCxnSpPr>
          <p:nvPr/>
        </p:nvCxnSpPr>
        <p:spPr bwMode="auto">
          <a:xfrm>
            <a:off x="8563807" y="3665193"/>
            <a:ext cx="1387173" cy="591096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4FD71696-E7B2-4171-A46D-A7933009A1C6}"/>
              </a:ext>
            </a:extLst>
          </p:cNvPr>
          <p:cNvSpPr txBox="1"/>
          <p:nvPr/>
        </p:nvSpPr>
        <p:spPr>
          <a:xfrm rot="20596444">
            <a:off x="9374916" y="3171464"/>
            <a:ext cx="11521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-7</a:t>
            </a:r>
            <a:b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it-IT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punti</a:t>
            </a:r>
            <a:endParaRPr lang="it-IT" sz="1800" b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30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8DA6686-4E77-4795-866E-FD9C26A3F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75" y="3109710"/>
            <a:ext cx="3173557" cy="249381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18726FA-FEE5-428C-ACFF-25D56FBAD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147" y="3123787"/>
            <a:ext cx="6988493" cy="2530317"/>
          </a:xfrm>
          <a:prstGeom prst="rect">
            <a:avLst/>
          </a:prstGeom>
        </p:spPr>
      </p:pic>
      <p:sp>
        <p:nvSpPr>
          <p:cNvPr id="34" name="CasellaDiTesto 9">
            <a:extLst>
              <a:ext uri="{FF2B5EF4-FFF2-40B4-BE49-F238E27FC236}">
                <a16:creationId xmlns:a16="http://schemas.microsoft.com/office/drawing/2014/main" id="{8866B72D-5805-4D8F-9E62-A8BC5932E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700" b="0" dirty="0">
                <a:latin typeface="Century Gothic" panose="020B0502020202020204" pitchFamily="34" charset="0"/>
              </a:rPr>
              <a:t>Per quanto concerne l’offerta dei fidi e/o dei finanziamenti da parte delle banche, ritiene che la situazione relativa alle </a:t>
            </a:r>
            <a:r>
              <a:rPr lang="it-IT" altLang="ja-JP" sz="1700" dirty="0">
                <a:latin typeface="Century Gothic" panose="020B0502020202020204" pitchFamily="34" charset="0"/>
              </a:rPr>
              <a:t>garanzie richieste </a:t>
            </a:r>
            <a:r>
              <a:rPr lang="it-IT" altLang="ja-JP" sz="1700" b="0" dirty="0">
                <a:latin typeface="Century Gothic" panose="020B0502020202020204" pitchFamily="34" charset="0"/>
              </a:rPr>
              <a:t>sia…?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965532E9-B8B1-4753-8BF1-438046970915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856640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Andamento delle </a:t>
            </a:r>
            <a:r>
              <a:rPr lang="it-IT" sz="2200" u="sng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garanzie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 |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Migliora la situazione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relativa alle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garanzie richieste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dalle banche, specialmente </a:t>
            </a:r>
            <a:r>
              <a:rPr lang="it-IT" sz="2200" dirty="0">
                <a:latin typeface="Century Gothic" panose="020B0502020202020204" pitchFamily="34" charset="0"/>
                <a:cs typeface="Arial"/>
              </a:rPr>
              <a:t>in virtù dell’introduzione delle coperture pubbliche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(per gli operatori di dimensioni più piccole la garanzia statale sarà del 100%).</a:t>
            </a:r>
            <a:endParaRPr lang="it-IT" sz="2200" b="0" strike="sngStrike" dirty="0"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71BB25D-F0A5-4965-93CF-174715EA1178}"/>
              </a:ext>
            </a:extLst>
          </p:cNvPr>
          <p:cNvSpPr/>
          <p:nvPr/>
        </p:nvSpPr>
        <p:spPr bwMode="auto">
          <a:xfrm>
            <a:off x="601881" y="2639504"/>
            <a:ext cx="3816426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F270BFC6-9BCF-4694-8F22-AF01C5AA37A7}"/>
              </a:ext>
            </a:extLst>
          </p:cNvPr>
          <p:cNvSpPr/>
          <p:nvPr/>
        </p:nvSpPr>
        <p:spPr bwMode="auto">
          <a:xfrm>
            <a:off x="4847569" y="2639504"/>
            <a:ext cx="6973348" cy="33296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8652DDE-B07F-4578-A2FF-B20D092D4DCB}"/>
              </a:ext>
            </a:extLst>
          </p:cNvPr>
          <p:cNvSpPr txBox="1"/>
          <p:nvPr/>
        </p:nvSpPr>
        <p:spPr>
          <a:xfrm>
            <a:off x="4612213" y="2413744"/>
            <a:ext cx="692067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Serie storica del </a:t>
            </a:r>
            <a:r>
              <a:rPr lang="it-IT" sz="1800" u="sng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SALDO</a:t>
            </a:r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</a:t>
            </a:r>
            <a:r>
              <a:rPr lang="it-IT" sz="1800" b="0" i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(% Miglioramento + % ½ Invarianza)</a:t>
            </a:r>
            <a:endParaRPr lang="en-US" sz="1800" i="1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7E30AD98-88E1-425C-84DC-AE174FDDF212}"/>
              </a:ext>
            </a:extLst>
          </p:cNvPr>
          <p:cNvGrpSpPr/>
          <p:nvPr/>
        </p:nvGrpSpPr>
        <p:grpSpPr>
          <a:xfrm>
            <a:off x="5332356" y="5523138"/>
            <a:ext cx="6034648" cy="369332"/>
            <a:chOff x="5332356" y="5523138"/>
            <a:chExt cx="6034648" cy="369332"/>
          </a:xfrm>
        </p:grpSpPr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9FD85F8A-9223-46FE-A7E6-7107FCD4BAC7}"/>
                </a:ext>
              </a:extLst>
            </p:cNvPr>
            <p:cNvSpPr txBox="1"/>
            <p:nvPr/>
          </p:nvSpPr>
          <p:spPr>
            <a:xfrm>
              <a:off x="5332356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GIU ‘19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EA7B0DA4-1E13-419D-8E52-8BC82EC31574}"/>
                </a:ext>
              </a:extLst>
            </p:cNvPr>
            <p:cNvSpPr txBox="1"/>
            <p:nvPr/>
          </p:nvSpPr>
          <p:spPr>
            <a:xfrm>
              <a:off x="7557592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0" dirty="0">
                  <a:latin typeface="Century Gothic" panose="020B0502020202020204" pitchFamily="34" charset="0"/>
                </a:rPr>
                <a:t>DIC ‘19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5C432B3B-63C4-4FB5-A7B8-980A62F90885}"/>
                </a:ext>
              </a:extLst>
            </p:cNvPr>
            <p:cNvSpPr txBox="1"/>
            <p:nvPr/>
          </p:nvSpPr>
          <p:spPr>
            <a:xfrm>
              <a:off x="9796984" y="5523138"/>
              <a:ext cx="1570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dirty="0">
                  <a:latin typeface="Century Gothic" panose="020B0502020202020204" pitchFamily="34" charset="0"/>
                </a:rPr>
                <a:t>APR ‘20</a:t>
              </a:r>
            </a:p>
          </p:txBody>
        </p:sp>
      </p:grp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5692E420-9AEE-41F3-B675-7CB21E531A7C}"/>
              </a:ext>
            </a:extLst>
          </p:cNvPr>
          <p:cNvSpPr txBox="1"/>
          <p:nvPr/>
        </p:nvSpPr>
        <p:spPr>
          <a:xfrm>
            <a:off x="407366" y="2413744"/>
            <a:ext cx="3816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it-IT" sz="1800" u="sng" cap="small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APRILE 2020</a:t>
            </a:r>
            <a:endParaRPr lang="en-US" sz="1800" u="sng" cap="sm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4E00503-21C2-405F-83CB-A48C67C669FF}"/>
              </a:ext>
            </a:extLst>
          </p:cNvPr>
          <p:cNvSpPr txBox="1"/>
          <p:nvPr/>
        </p:nvSpPr>
        <p:spPr>
          <a:xfrm>
            <a:off x="1240932" y="4020402"/>
            <a:ext cx="1463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0" dirty="0">
                <a:latin typeface="Century Gothic" panose="020B0502020202020204" pitchFamily="34" charset="0"/>
              </a:rPr>
              <a:t>36,3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5A006BD3-DC07-446E-A5F2-F64E3266F890}"/>
              </a:ext>
            </a:extLst>
          </p:cNvPr>
          <p:cNvSpPr txBox="1"/>
          <p:nvPr/>
        </p:nvSpPr>
        <p:spPr>
          <a:xfrm>
            <a:off x="1797751" y="2907492"/>
            <a:ext cx="62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rgbClr val="008000"/>
                </a:solidFill>
                <a:latin typeface="Century Gothic" panose="020B0502020202020204" pitchFamily="34" charset="0"/>
              </a:rPr>
              <a:t>3,0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7967F07C-96F9-4562-B12E-80236E0D572D}"/>
              </a:ext>
            </a:extLst>
          </p:cNvPr>
          <p:cNvSpPr txBox="1"/>
          <p:nvPr/>
        </p:nvSpPr>
        <p:spPr>
          <a:xfrm>
            <a:off x="2308434" y="4795437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66,6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17F72132-119B-4CF9-A340-E62E7FF2CBE6}"/>
              </a:ext>
            </a:extLst>
          </p:cNvPr>
          <p:cNvSpPr txBox="1"/>
          <p:nvPr/>
        </p:nvSpPr>
        <p:spPr>
          <a:xfrm>
            <a:off x="1102328" y="3420186"/>
            <a:ext cx="68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30,4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C8BECF3D-056B-4CB0-B003-5756540AE8D5}"/>
              </a:ext>
            </a:extLst>
          </p:cNvPr>
          <p:cNvGrpSpPr/>
          <p:nvPr/>
        </p:nvGrpSpPr>
        <p:grpSpPr>
          <a:xfrm>
            <a:off x="3343670" y="3127000"/>
            <a:ext cx="1420222" cy="1636059"/>
            <a:chOff x="3257389" y="3145981"/>
            <a:chExt cx="1420222" cy="1636059"/>
          </a:xfrm>
        </p:grpSpPr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EB52BB26-BE5A-4BC9-B9E4-D9B2E5B20C77}"/>
                </a:ext>
              </a:extLst>
            </p:cNvPr>
            <p:cNvSpPr/>
            <p:nvPr/>
          </p:nvSpPr>
          <p:spPr bwMode="auto">
            <a:xfrm>
              <a:off x="3343910" y="3145981"/>
              <a:ext cx="180000" cy="179697"/>
            </a:xfrm>
            <a:prstGeom prst="rect">
              <a:avLst/>
            </a:prstGeom>
            <a:solidFill>
              <a:srgbClr val="008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CF8443D3-5509-4740-B4C1-F74C902580CD}"/>
                </a:ext>
              </a:extLst>
            </p:cNvPr>
            <p:cNvSpPr txBox="1"/>
            <p:nvPr/>
          </p:nvSpPr>
          <p:spPr>
            <a:xfrm>
              <a:off x="3257389" y="3322100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Migliorata</a:t>
              </a:r>
            </a:p>
          </p:txBody>
        </p: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6489EF4E-41A8-417C-BC77-6E826BAF666A}"/>
                </a:ext>
              </a:extLst>
            </p:cNvPr>
            <p:cNvSpPr/>
            <p:nvPr/>
          </p:nvSpPr>
          <p:spPr bwMode="auto">
            <a:xfrm>
              <a:off x="3343910" y="3726262"/>
              <a:ext cx="180000" cy="179697"/>
            </a:xfrm>
            <a:prstGeom prst="rect">
              <a:avLst/>
            </a:prstGeom>
            <a:solidFill>
              <a:srgbClr val="F7964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4975500F-9220-4553-9DBF-BFCA2FB4290A}"/>
                </a:ext>
              </a:extLst>
            </p:cNvPr>
            <p:cNvSpPr txBox="1"/>
            <p:nvPr/>
          </p:nvSpPr>
          <p:spPr>
            <a:xfrm>
              <a:off x="3257389" y="390238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Invariata</a:t>
              </a: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720D59C2-ED00-49CF-AB1C-1838EB7ACC5E}"/>
                </a:ext>
              </a:extLst>
            </p:cNvPr>
            <p:cNvSpPr/>
            <p:nvPr/>
          </p:nvSpPr>
          <p:spPr bwMode="auto">
            <a:xfrm>
              <a:off x="3343910" y="4328922"/>
              <a:ext cx="180000" cy="17969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66A9B239-BD6E-48A6-AF40-531EF797ED5A}"/>
                </a:ext>
              </a:extLst>
            </p:cNvPr>
            <p:cNvSpPr txBox="1"/>
            <p:nvPr/>
          </p:nvSpPr>
          <p:spPr>
            <a:xfrm>
              <a:off x="3257389" y="4505041"/>
              <a:ext cx="14202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0" dirty="0">
                  <a:latin typeface="Century Gothic" panose="020B0502020202020204" pitchFamily="34" charset="0"/>
                </a:rPr>
                <a:t>Peggiorata</a:t>
              </a:r>
            </a:p>
          </p:txBody>
        </p:sp>
      </p:grpSp>
      <p:sp>
        <p:nvSpPr>
          <p:cNvPr id="60" name="Text Box 49">
            <a:extLst>
              <a:ext uri="{FF2B5EF4-FFF2-40B4-BE49-F238E27FC236}">
                <a16:creationId xmlns:a16="http://schemas.microsoft.com/office/drawing/2014/main" id="{86934DEA-81C5-46C0-81ED-4DB088C94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064720"/>
            <a:ext cx="11665296" cy="53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467 casi. Esclusivamente le imprese che hanno dei fidi o finanziamenti da oltre sei mesi. </a:t>
            </a:r>
            <a:r>
              <a:rPr lang="it-IT" altLang="ja-JP" sz="9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I valori sono costituiti da percentuali di imprese rispondenti. Saldo = (% migliore) + ((% uguale) / 2). Campo di variazione: tra +100% (nell’ipotesi in cui il totale degli intervistati campione esprimesse un’opinione di miglioramento) e 0% (nell’ipotesi in cui il totale degli intervistati campione esprimesse un’opinione di peggioramento). </a:t>
            </a:r>
            <a:r>
              <a:rPr lang="it-IT" altLang="ja-JP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963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2364815-4B4B-4EFF-AAAA-667769072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90" y="3047528"/>
            <a:ext cx="11283220" cy="2227778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 algn="just"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Blocco degli affidamenti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Nel pieno della crisi, il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 33% delle imprese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del terziario della Toscana dichiara di essersi avvalsa dell’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autocertificazione per richiedere il blocco degli affidamenti bancari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 Una su cinque non era a conoscenza di questa possibilità.</a:t>
            </a:r>
          </a:p>
        </p:txBody>
      </p:sp>
      <p:sp>
        <p:nvSpPr>
          <p:cNvPr id="5" name="CasellaDiTesto 9">
            <a:extLst>
              <a:ext uri="{FF2B5EF4-FFF2-40B4-BE49-F238E27FC236}">
                <a16:creationId xmlns:a16="http://schemas.microsoft.com/office/drawing/2014/main" id="{1AEAC437-C8E0-43C6-8E2D-D9740DA5C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589311"/>
            <a:ext cx="1132102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400" b="0" dirty="0">
                <a:latin typeface="Century Gothic" panose="020B0502020202020204" pitchFamily="34" charset="0"/>
              </a:rPr>
              <a:t>Le imprese che certificano agli istituti di credito di aver subito in via temporanea carenze di liquidità a seguito della diffusione dell’epidemia da COVID-19, possono richiedere il blocco degli affidamenti bancari fino al settembre 2020. </a:t>
            </a:r>
          </a:p>
          <a:p>
            <a:pPr algn="just" eaLnBrk="1" hangingPunct="1">
              <a:spcBef>
                <a:spcPts val="600"/>
              </a:spcBef>
            </a:pPr>
            <a:r>
              <a:rPr lang="it-IT" altLang="ja-JP" sz="1700" i="1" dirty="0">
                <a:latin typeface="Century Gothic" panose="020B0502020202020204" pitchFamily="34" charset="0"/>
              </a:rPr>
              <a:t>La Sua impresa si è avvalsa di tale autocertificazione o intenderà avvalersene?</a:t>
            </a:r>
          </a:p>
        </p:txBody>
      </p:sp>
      <p:sp>
        <p:nvSpPr>
          <p:cNvPr id="6" name="Text Box 49">
            <a:extLst>
              <a:ext uri="{FF2B5EF4-FFF2-40B4-BE49-F238E27FC236}">
                <a16:creationId xmlns:a16="http://schemas.microsoft.com/office/drawing/2014/main" id="{18DBD51E-8A43-48E4-B8D5-6CE9D00E3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467 casi. Esclusivamente le imprese che hanno dei fidi o finanziamenti da oltre sei mesi.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B508490-D9BB-4648-91A4-1A7E88236CA0}"/>
              </a:ext>
            </a:extLst>
          </p:cNvPr>
          <p:cNvSpPr/>
          <p:nvPr/>
        </p:nvSpPr>
        <p:spPr>
          <a:xfrm>
            <a:off x="735888" y="5102374"/>
            <a:ext cx="2491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u="sng" dirty="0">
                <a:latin typeface="Century Gothic" panose="020B0502020202020204" pitchFamily="34" charset="0"/>
              </a:rPr>
              <a:t>Sì</a:t>
            </a:r>
            <a:r>
              <a:rPr lang="it-IT" sz="1600" b="0" dirty="0">
                <a:latin typeface="Century Gothic" panose="020B0502020202020204" pitchFamily="34" charset="0"/>
              </a:rPr>
              <a:t>, ci siamo </a:t>
            </a:r>
            <a:r>
              <a:rPr lang="it-IT" sz="1600" u="sng" dirty="0">
                <a:latin typeface="Century Gothic" panose="020B0502020202020204" pitchFamily="34" charset="0"/>
              </a:rPr>
              <a:t>avvalsi dell’autocertificazione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EE95735-089B-46EF-BCA8-259768A73FF4}"/>
              </a:ext>
            </a:extLst>
          </p:cNvPr>
          <p:cNvSpPr txBox="1"/>
          <p:nvPr/>
        </p:nvSpPr>
        <p:spPr>
          <a:xfrm>
            <a:off x="1455222" y="2715065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Century Gothic" panose="020B0502020202020204" pitchFamily="34" charset="0"/>
              </a:rPr>
              <a:t>33%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88C870F-ADA8-4C8F-B5A6-C001216FBA9C}"/>
              </a:ext>
            </a:extLst>
          </p:cNvPr>
          <p:cNvSpPr/>
          <p:nvPr/>
        </p:nvSpPr>
        <p:spPr>
          <a:xfrm>
            <a:off x="3494192" y="5102374"/>
            <a:ext cx="2491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u="sng" dirty="0">
                <a:latin typeface="Century Gothic" panose="020B0502020202020204" pitchFamily="34" charset="0"/>
              </a:rPr>
              <a:t>No</a:t>
            </a:r>
            <a:r>
              <a:rPr lang="it-IT" sz="1600" b="0" dirty="0">
                <a:latin typeface="Century Gothic" panose="020B0502020202020204" pitchFamily="34" charset="0"/>
              </a:rPr>
              <a:t>, non ci siamo ancora avvalsi dell’autocertificazione ma </a:t>
            </a:r>
            <a:r>
              <a:rPr lang="it-IT" sz="1600" u="sng" dirty="0">
                <a:latin typeface="Century Gothic" panose="020B0502020202020204" pitchFamily="34" charset="0"/>
              </a:rPr>
              <a:t>intendiamo farlo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24F2732-D316-4DAF-BE7F-73364888A50B}"/>
              </a:ext>
            </a:extLst>
          </p:cNvPr>
          <p:cNvSpPr/>
          <p:nvPr/>
        </p:nvSpPr>
        <p:spPr>
          <a:xfrm>
            <a:off x="6105900" y="5102374"/>
            <a:ext cx="27411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u="sng" dirty="0">
                <a:latin typeface="Century Gothic" panose="020B0502020202020204" pitchFamily="34" charset="0"/>
              </a:rPr>
              <a:t>No</a:t>
            </a:r>
            <a:r>
              <a:rPr lang="it-IT" sz="1600" b="0" dirty="0">
                <a:latin typeface="Century Gothic" panose="020B0502020202020204" pitchFamily="34" charset="0"/>
              </a:rPr>
              <a:t>, non ci siamo avvalsi dell’autocertificazione e </a:t>
            </a:r>
            <a:r>
              <a:rPr lang="it-IT" sz="1600" u="sng" dirty="0">
                <a:latin typeface="Century Gothic" panose="020B0502020202020204" pitchFamily="34" charset="0"/>
              </a:rPr>
              <a:t>non lo faremo perché non ne abbiamo bisogno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E85F34-E800-40FB-B0C0-00A57C2EFCE7}"/>
              </a:ext>
            </a:extLst>
          </p:cNvPr>
          <p:cNvSpPr/>
          <p:nvPr/>
        </p:nvSpPr>
        <p:spPr>
          <a:xfrm>
            <a:off x="9071190" y="5102374"/>
            <a:ext cx="2265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u="sng" dirty="0">
                <a:latin typeface="Century Gothic" panose="020B0502020202020204" pitchFamily="34" charset="0"/>
              </a:rPr>
              <a:t>Non ero al corrente </a:t>
            </a:r>
            <a:r>
              <a:rPr lang="it-IT" sz="1600" b="0" dirty="0">
                <a:latin typeface="Century Gothic" panose="020B0502020202020204" pitchFamily="34" charset="0"/>
              </a:rPr>
              <a:t>dell’esistenza di questa possibilità</a:t>
            </a:r>
            <a:endParaRPr lang="it-IT" sz="1600" b="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1C6E43E-B3D5-40A2-885D-381C89670C89}"/>
              </a:ext>
            </a:extLst>
          </p:cNvPr>
          <p:cNvSpPr txBox="1"/>
          <p:nvPr/>
        </p:nvSpPr>
        <p:spPr>
          <a:xfrm>
            <a:off x="4213526" y="3378424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Century Gothic" panose="020B0502020202020204" pitchFamily="34" charset="0"/>
              </a:rPr>
              <a:t>21%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DBE95C0-997D-4679-8D6D-5AB9B799C42C}"/>
              </a:ext>
            </a:extLst>
          </p:cNvPr>
          <p:cNvSpPr txBox="1"/>
          <p:nvPr/>
        </p:nvSpPr>
        <p:spPr>
          <a:xfrm>
            <a:off x="6949830" y="3269129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Century Gothic" panose="020B0502020202020204" pitchFamily="34" charset="0"/>
              </a:rPr>
              <a:t>23%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31E1474-E365-442F-8774-24A186B4539A}"/>
              </a:ext>
            </a:extLst>
          </p:cNvPr>
          <p:cNvSpPr txBox="1"/>
          <p:nvPr/>
        </p:nvSpPr>
        <p:spPr>
          <a:xfrm>
            <a:off x="9677256" y="3261985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Century Gothic" panose="020B0502020202020204" pitchFamily="34" charset="0"/>
              </a:rPr>
              <a:t>23%</a:t>
            </a:r>
          </a:p>
        </p:txBody>
      </p:sp>
    </p:spTree>
    <p:extLst>
      <p:ext uri="{BB962C8B-B14F-4D97-AF65-F5344CB8AC3E}">
        <p14:creationId xmlns:p14="http://schemas.microsoft.com/office/powerpoint/2010/main" val="4270527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DD28B81-57EA-440A-A1DD-4FDDDDE75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2690976"/>
            <a:ext cx="10945214" cy="2581656"/>
          </a:xfrm>
          <a:prstGeom prst="rect">
            <a:avLst/>
          </a:prstGeom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C2129682-6833-4C59-B267-582978C79890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1086548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Giudizio sulle misure anticrisi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Non a caso,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sei imprenditori del terziario della Toscana ogni dieci 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giudicano le misure fin qui adottate «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insufficienti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» per garantire una </a:t>
            </a:r>
            <a:r>
              <a:rPr lang="it-IT" sz="2200" dirty="0">
                <a:latin typeface="Century Gothic" panose="020B0502020202020204" pitchFamily="34" charset="0"/>
                <a:ea typeface="+mj-ea"/>
                <a:cs typeface="Arial"/>
              </a:rPr>
              <a:t>ripresa della propria attività</a:t>
            </a:r>
            <a:r>
              <a:rPr lang="it-IT" sz="2200" b="0" dirty="0">
                <a:latin typeface="Century Gothic" panose="020B0502020202020204" pitchFamily="34" charset="0"/>
                <a:ea typeface="+mj-ea"/>
                <a:cs typeface="Arial"/>
              </a:rPr>
              <a:t>.</a:t>
            </a:r>
          </a:p>
        </p:txBody>
      </p:sp>
      <p:sp>
        <p:nvSpPr>
          <p:cNvPr id="4" name="CasellaDiTesto 9">
            <a:extLst>
              <a:ext uri="{FF2B5EF4-FFF2-40B4-BE49-F238E27FC236}">
                <a16:creationId xmlns:a16="http://schemas.microsoft.com/office/drawing/2014/main" id="{3F686BFB-38F3-437A-A626-095BDA7F8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656963"/>
            <a:ext cx="116652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it-IT" altLang="ja-JP" sz="1600" b="0" dirty="0">
                <a:latin typeface="Century Gothic" panose="020B0502020202020204" pitchFamily="34" charset="0"/>
              </a:rPr>
              <a:t>Indipendentemente dal livello di fiducia nell’azione svolta dal Governo centrale, </a:t>
            </a:r>
            <a:r>
              <a:rPr lang="it-IT" altLang="ja-JP" sz="1600" dirty="0">
                <a:latin typeface="Century Gothic" panose="020B0502020202020204" pitchFamily="34" charset="0"/>
              </a:rPr>
              <a:t>ritiene che le misure messe in campo in favore delle imprese </a:t>
            </a:r>
            <a:r>
              <a:rPr lang="it-IT" altLang="ja-JP" sz="1600" b="0" dirty="0">
                <a:latin typeface="Century Gothic" panose="020B0502020202020204" pitchFamily="34" charset="0"/>
              </a:rPr>
              <a:t>per fronteggiare l’emergenza sanitaria </a:t>
            </a:r>
            <a:r>
              <a:rPr lang="it-IT" altLang="ja-JP" sz="1600" dirty="0">
                <a:latin typeface="Century Gothic" panose="020B0502020202020204" pitchFamily="34" charset="0"/>
              </a:rPr>
              <a:t>siano sufficienti per consentire alla Sua impresa di superare la crisi</a:t>
            </a:r>
            <a:r>
              <a:rPr lang="it-IT" altLang="ja-JP" sz="1600" b="0" dirty="0">
                <a:latin typeface="Century Gothic" panose="020B0502020202020204" pitchFamily="34" charset="0"/>
              </a:rPr>
              <a:t>? 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D7BA5D8-8FDE-46DB-8487-3E6919526327}"/>
              </a:ext>
            </a:extLst>
          </p:cNvPr>
          <p:cNvSpPr/>
          <p:nvPr/>
        </p:nvSpPr>
        <p:spPr>
          <a:xfrm>
            <a:off x="969144" y="5167238"/>
            <a:ext cx="22653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b="0" dirty="0">
                <a:latin typeface="Century Gothic" panose="020B0502020202020204" pitchFamily="34" charset="0"/>
              </a:rPr>
              <a:t>Del tutto </a:t>
            </a:r>
            <a:r>
              <a:rPr lang="it-IT" sz="1600" u="sng" dirty="0">
                <a:latin typeface="Century Gothic" panose="020B0502020202020204" pitchFamily="34" charset="0"/>
              </a:rPr>
              <a:t>sufficienti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1FC1F67-257E-4A2E-A122-DE5CEE3E8038}"/>
              </a:ext>
            </a:extLst>
          </p:cNvPr>
          <p:cNvSpPr txBox="1"/>
          <p:nvPr/>
        </p:nvSpPr>
        <p:spPr>
          <a:xfrm>
            <a:off x="1575210" y="4399825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dirty="0">
                <a:latin typeface="Century Gothic" panose="020B0502020202020204" pitchFamily="34" charset="0"/>
              </a:rPr>
              <a:t>3%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1B551EE-529D-44B2-8EED-3256216B07A5}"/>
              </a:ext>
            </a:extLst>
          </p:cNvPr>
          <p:cNvSpPr/>
          <p:nvPr/>
        </p:nvSpPr>
        <p:spPr>
          <a:xfrm>
            <a:off x="3575720" y="5167238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u="sng" dirty="0">
                <a:latin typeface="Century Gothic" panose="020B0502020202020204" pitchFamily="34" charset="0"/>
              </a:rPr>
              <a:t>Appena sufficienti</a:t>
            </a:r>
            <a:r>
              <a:rPr lang="it-IT" sz="1600" b="0" dirty="0">
                <a:latin typeface="Century Gothic" panose="020B0502020202020204" pitchFamily="34" charset="0"/>
              </a:rPr>
              <a:t>, la nostra impresa avrà </a:t>
            </a:r>
            <a:r>
              <a:rPr lang="it-IT" sz="1600" u="sng" dirty="0">
                <a:latin typeface="Century Gothic" panose="020B0502020202020204" pitchFamily="34" charset="0"/>
              </a:rPr>
              <a:t>comunque delle difficoltà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232B50A-92BA-4AE2-A400-C51773939FA3}"/>
              </a:ext>
            </a:extLst>
          </p:cNvPr>
          <p:cNvSpPr/>
          <p:nvPr/>
        </p:nvSpPr>
        <p:spPr>
          <a:xfrm>
            <a:off x="6259462" y="5167238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b="0" dirty="0">
                <a:latin typeface="Century Gothic" panose="020B0502020202020204" pitchFamily="34" charset="0"/>
              </a:rPr>
              <a:t>Del tutto </a:t>
            </a:r>
            <a:r>
              <a:rPr lang="it-IT" sz="1600" u="sng" dirty="0">
                <a:latin typeface="Century Gothic" panose="020B0502020202020204" pitchFamily="34" charset="0"/>
              </a:rPr>
              <a:t>insufficienti</a:t>
            </a:r>
            <a:r>
              <a:rPr lang="it-IT" sz="1600" b="0" dirty="0">
                <a:latin typeface="Century Gothic" panose="020B0502020202020204" pitchFamily="34" charset="0"/>
              </a:rPr>
              <a:t>, la nostra impresa avrà </a:t>
            </a:r>
            <a:r>
              <a:rPr lang="it-IT" sz="1600" u="sng" dirty="0">
                <a:latin typeface="Century Gothic" panose="020B0502020202020204" pitchFamily="34" charset="0"/>
              </a:rPr>
              <a:t>certamente delle serie difficoltà</a:t>
            </a:r>
            <a:endParaRPr lang="it-IT" sz="1600" u="sng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5B99375-AF7D-400A-A4F6-6A8C81B434EE}"/>
              </a:ext>
            </a:extLst>
          </p:cNvPr>
          <p:cNvSpPr/>
          <p:nvPr/>
        </p:nvSpPr>
        <p:spPr>
          <a:xfrm>
            <a:off x="8906908" y="5167238"/>
            <a:ext cx="2265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it-IT" sz="1600" b="0" dirty="0">
                <a:latin typeface="Century Gothic" panose="020B0502020202020204" pitchFamily="34" charset="0"/>
              </a:rPr>
              <a:t>La nostra impresa </a:t>
            </a:r>
            <a:r>
              <a:rPr lang="it-IT" sz="1600" u="sng" dirty="0">
                <a:latin typeface="Century Gothic" panose="020B0502020202020204" pitchFamily="34" charset="0"/>
              </a:rPr>
              <a:t>non aveva bisogno </a:t>
            </a:r>
            <a:r>
              <a:rPr lang="it-IT" sz="1600" b="0" dirty="0">
                <a:latin typeface="Century Gothic" panose="020B0502020202020204" pitchFamily="34" charset="0"/>
              </a:rPr>
              <a:t>delle misure messe in campo</a:t>
            </a:r>
            <a:endParaRPr lang="it-IT" sz="1600" b="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99FC99D-79C3-44E2-A4EC-AB0349924364}"/>
              </a:ext>
            </a:extLst>
          </p:cNvPr>
          <p:cNvSpPr txBox="1"/>
          <p:nvPr/>
        </p:nvSpPr>
        <p:spPr>
          <a:xfrm>
            <a:off x="4181786" y="3385568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dirty="0">
                <a:latin typeface="Century Gothic" panose="020B0502020202020204" pitchFamily="34" charset="0"/>
              </a:rPr>
              <a:t>36%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73E9925-7453-41F1-85B6-FA31C6019549}"/>
              </a:ext>
            </a:extLst>
          </p:cNvPr>
          <p:cNvSpPr txBox="1"/>
          <p:nvPr/>
        </p:nvSpPr>
        <p:spPr>
          <a:xfrm>
            <a:off x="6865528" y="2651200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dirty="0">
                <a:latin typeface="Century Gothic" panose="020B0502020202020204" pitchFamily="34" charset="0"/>
              </a:rPr>
              <a:t>58%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C1B7BB0-822E-4249-9769-70660E5760EB}"/>
              </a:ext>
            </a:extLst>
          </p:cNvPr>
          <p:cNvSpPr txBox="1"/>
          <p:nvPr/>
        </p:nvSpPr>
        <p:spPr>
          <a:xfrm>
            <a:off x="9512974" y="4393680"/>
            <a:ext cx="105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dirty="0">
                <a:latin typeface="Century Gothic" panose="020B0502020202020204" pitchFamily="34" charset="0"/>
              </a:rPr>
              <a:t>3%</a:t>
            </a:r>
          </a:p>
        </p:txBody>
      </p:sp>
      <p:sp>
        <p:nvSpPr>
          <p:cNvPr id="15" name="Text Box 49">
            <a:extLst>
              <a:ext uri="{FF2B5EF4-FFF2-40B4-BE49-F238E27FC236}">
                <a16:creationId xmlns:a16="http://schemas.microsoft.com/office/drawing/2014/main" id="{AF826ACE-4DC6-487C-A7C4-04194E8C7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6365237"/>
            <a:ext cx="11665296" cy="23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it-IT" altLang="it-IT" sz="900" dirty="0">
                <a:latin typeface="Century Gothic" panose="020B0502020202020204" pitchFamily="34" charset="0"/>
              </a:rPr>
              <a:t>Base campione: </a:t>
            </a:r>
            <a:r>
              <a:rPr lang="it-IT" altLang="it-IT" sz="900" b="0" dirty="0">
                <a:latin typeface="Century Gothic" panose="020B0502020202020204" pitchFamily="34" charset="0"/>
              </a:rPr>
              <a:t>800 casi. </a:t>
            </a:r>
            <a:r>
              <a:rPr lang="it-IT" altLang="it-IT" sz="900" dirty="0">
                <a:latin typeface="Century Gothic" panose="020B0502020202020204" pitchFamily="34" charset="0"/>
              </a:rPr>
              <a:t>I dati sono riportati all’universo.</a:t>
            </a:r>
            <a:r>
              <a:rPr lang="it-IT" altLang="it-IT" sz="900" b="0" dirty="0">
                <a:latin typeface="Century Gothic" panose="020B0502020202020204" pitchFamily="34" charset="0"/>
              </a:rPr>
              <a:t> </a:t>
            </a:r>
            <a:r>
              <a:rPr lang="it-IT" altLang="ja-JP" sz="900" dirty="0">
                <a:latin typeface="Century Gothic" panose="020B0502020202020204" pitchFamily="34" charset="0"/>
              </a:rPr>
              <a:t>	</a:t>
            </a:r>
            <a:endParaRPr lang="it-IT" altLang="it-IT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178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F9ECCB7-C8A7-4411-B485-AB6DA3CEDA6E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Metodo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Scheda tecnica della ricerca</a:t>
            </a:r>
            <a:endParaRPr lang="it-IT" sz="2200" b="0" dirty="0">
              <a:solidFill>
                <a:srgbClr val="C000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AA73F0-C008-460D-B4F1-5FF8C5B98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807684"/>
            <a:ext cx="11521280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</a:rPr>
              <a:t>COMMITTENTE</a:t>
            </a:r>
          </a:p>
          <a:p>
            <a:pPr algn="just"/>
            <a:r>
              <a:rPr lang="it-IT" altLang="it-IT" sz="1100" b="0" dirty="0">
                <a:latin typeface="Century Gothic" panose="020B0502020202020204" pitchFamily="34" charset="0"/>
              </a:rPr>
              <a:t>Confcommercio Toscana.</a:t>
            </a:r>
          </a:p>
          <a:p>
            <a:pPr algn="just"/>
            <a:endParaRPr lang="it-IT" sz="1100" b="0" dirty="0">
              <a:solidFill>
                <a:srgbClr val="333399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</a:rPr>
              <a:t>AUTORE</a:t>
            </a:r>
          </a:p>
          <a:p>
            <a:pPr algn="just" eaLnBrk="1" hangingPunct="1"/>
            <a:r>
              <a:rPr lang="it-IT" sz="11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Format Research Srl (</a:t>
            </a:r>
            <a:r>
              <a:rPr lang="it-IT" sz="1100" b="0" dirty="0">
                <a:solidFill>
                  <a:srgbClr val="000000"/>
                </a:solidFill>
                <a:latin typeface="Century Gothic" panose="020B0502020202020204" pitchFamily="34" charset="0"/>
                <a:hlinkClick r:id="rId2"/>
              </a:rPr>
              <a:t>www.formatresearch.com</a:t>
            </a:r>
            <a:r>
              <a:rPr lang="it-IT" sz="1100" b="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algn="just"/>
            <a:endParaRPr lang="it-IT" sz="1100" dirty="0">
              <a:solidFill>
                <a:srgbClr val="333399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</a:rPr>
              <a:t>OBIETTIVI DEL LAVORO</a:t>
            </a:r>
          </a:p>
          <a:p>
            <a:pPr algn="just"/>
            <a:r>
              <a:rPr lang="it-IT" altLang="it-IT" sz="1100" b="0" dirty="0">
                <a:latin typeface="Century Gothic" panose="020B0502020202020204" pitchFamily="34" charset="0"/>
                <a:ea typeface="MS Mincho" panose="02020609040205080304" pitchFamily="49" charset="-128"/>
              </a:rPr>
              <a:t>Indagine sull’andamento economico, sul fabbisogno del credito e sull’impatto dell’emergenza COVID-19 sulle imprese del terziario della Toscana,</a:t>
            </a:r>
          </a:p>
          <a:p>
            <a:pPr algn="just"/>
            <a:endParaRPr lang="it-IT" sz="1100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DISEGNO DEL CAMPIONE</a:t>
            </a:r>
          </a:p>
          <a:p>
            <a:pPr algn="just"/>
            <a:r>
              <a:rPr lang="it-IT" altLang="ja-JP" sz="1100" b="0" dirty="0">
                <a:latin typeface="Century Gothic" panose="020B0502020202020204" pitchFamily="34" charset="0"/>
                <a:ea typeface="MS Mincho" pitchFamily="49" charset="-128"/>
              </a:rPr>
              <a:t>Campione rappresentativo dell’universo delle imprese del terziario della Toscana. Domini di studio del campione: Dimensione (1-9 addetti, 10-49 addetti, oltre 49 addetti), Settore di attività (commercio, turismo, servizi), Territorio (Massa Carrara, Lucca, Pistoia, Firenze, Livorno, Pisa, Arezzo, Siena, Grosseto, Prato).</a:t>
            </a:r>
          </a:p>
          <a:p>
            <a:pPr algn="just"/>
            <a:endParaRPr lang="it-IT" sz="1100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NUMEROSITA’ CAMPIONARIA</a:t>
            </a:r>
          </a:p>
          <a:p>
            <a:pPr algn="just"/>
            <a:r>
              <a:rPr lang="it-IT" altLang="ja-JP" sz="1100" b="0" dirty="0">
                <a:latin typeface="Century Gothic" panose="020B0502020202020204" pitchFamily="34" charset="0"/>
                <a:ea typeface="MS Mincho" pitchFamily="49" charset="-128"/>
              </a:rPr>
              <a:t>Numerosità campionaria complessiva: 800 casi (800 interviste a buon fine). Anagrafiche «non reperibili»: 1.665 (41,3%); «rifiuti»: 1.566 (38,8%); «Sostituzioni»: 3.231 (80,2%). Intervallo di confidenza 95% (Errore </a:t>
            </a:r>
            <a:r>
              <a:rPr lang="it-IT" altLang="ja-JP" sz="1100" b="0" u="sng" dirty="0">
                <a:latin typeface="Century Gothic" panose="020B0502020202020204" pitchFamily="34" charset="0"/>
                <a:ea typeface="MS Mincho" pitchFamily="49" charset="-128"/>
              </a:rPr>
              <a:t>+</a:t>
            </a:r>
            <a:r>
              <a:rPr lang="it-IT" altLang="ja-JP" sz="1100" b="0" dirty="0">
                <a:latin typeface="Century Gothic" panose="020B0502020202020204" pitchFamily="34" charset="0"/>
                <a:ea typeface="MS Mincho" pitchFamily="49" charset="-128"/>
              </a:rPr>
              <a:t>3,5%). Fonte delle anagrafiche delle imprese: Registro delle imprese.</a:t>
            </a:r>
          </a:p>
          <a:p>
            <a:pPr algn="just"/>
            <a:endParaRPr lang="it-IT" sz="1100" b="0" dirty="0">
              <a:solidFill>
                <a:srgbClr val="203864"/>
              </a:solidFill>
              <a:highlight>
                <a:srgbClr val="FFFF00"/>
              </a:highlight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METODO DI CONTATTO</a:t>
            </a:r>
          </a:p>
          <a:p>
            <a:pPr algn="just"/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Interviste telefoniche somministrate con il Sistema Cati (</a:t>
            </a:r>
            <a:r>
              <a:rPr lang="it-IT" sz="1100" b="0" i="1" dirty="0">
                <a:latin typeface="Century Gothic" panose="020B0502020202020204" pitchFamily="34" charset="0"/>
                <a:ea typeface="MS Mincho" pitchFamily="49" charset="-128"/>
              </a:rPr>
              <a:t>Computer </a:t>
            </a:r>
            <a:r>
              <a:rPr lang="it-IT" sz="1100" b="0" i="1" dirty="0" err="1">
                <a:latin typeface="Century Gothic" panose="020B0502020202020204" pitchFamily="34" charset="0"/>
                <a:ea typeface="MS Mincho" pitchFamily="49" charset="-128"/>
              </a:rPr>
              <a:t>Assisted</a:t>
            </a:r>
            <a:r>
              <a:rPr lang="it-IT" sz="1100" b="0" i="1" dirty="0">
                <a:latin typeface="Century Gothic" panose="020B0502020202020204" pitchFamily="34" charset="0"/>
                <a:ea typeface="MS Mincho" pitchFamily="49" charset="-128"/>
              </a:rPr>
              <a:t> Telephone Interview</a:t>
            </a:r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).</a:t>
            </a:r>
          </a:p>
          <a:p>
            <a:pPr algn="just"/>
            <a:endParaRPr lang="it-IT" sz="1100" b="0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TECNICA DI RILEVAZIONE </a:t>
            </a:r>
          </a:p>
          <a:p>
            <a:pPr algn="just"/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Questionario strutturato. </a:t>
            </a:r>
          </a:p>
          <a:p>
            <a:pPr algn="just"/>
            <a:endParaRPr lang="it-IT" sz="1100" b="0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PERIODO DI EFFETTUAZIONE DELLE INTERVISTE </a:t>
            </a:r>
          </a:p>
          <a:p>
            <a:pPr algn="just"/>
            <a:r>
              <a:rPr lang="it-IT" altLang="it-IT" sz="1100" b="0" dirty="0">
                <a:latin typeface="Century Gothic" panose="020B0502020202020204" pitchFamily="34" charset="0"/>
                <a:ea typeface="MS Mincho" panose="02020609040205080304" pitchFamily="49" charset="-128"/>
              </a:rPr>
              <a:t>Dal 6 al 17 aprile 2020.</a:t>
            </a:r>
            <a:endParaRPr lang="it-IT" sz="1100" b="0" dirty="0"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endParaRPr lang="it-IT" sz="1100" b="0" dirty="0">
              <a:solidFill>
                <a:srgbClr val="203864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CODICE DEONTOLOGICO  </a:t>
            </a:r>
          </a:p>
          <a:p>
            <a:pPr algn="just"/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La rilevazione è stata realizzata nel rispetto del Codice deontologico dei ricercatori europei Esomar, del Codice deontologico Assirm (Associazione istituti di ricerca e sondaggi di opinione Imprese italiani), e della «Legge sulla Privacy» (articolo 13 del d.lgs. 196 del 2003 e Regolamento UE n. 679/2016 art. 13-14).</a:t>
            </a:r>
          </a:p>
          <a:p>
            <a:pPr algn="just"/>
            <a:endParaRPr lang="it-IT" sz="1100" b="0" dirty="0">
              <a:solidFill>
                <a:srgbClr val="1F497D"/>
              </a:solidFill>
              <a:latin typeface="Century Gothic" panose="020B0502020202020204" pitchFamily="34" charset="0"/>
              <a:ea typeface="MS Mincho" pitchFamily="49" charset="-128"/>
            </a:endParaRPr>
          </a:p>
          <a:p>
            <a:pPr algn="just"/>
            <a:r>
              <a:rPr lang="it-IT" sz="1100" dirty="0">
                <a:solidFill>
                  <a:srgbClr val="203864"/>
                </a:solidFill>
                <a:latin typeface="Century Gothic" panose="020B0502020202020204" pitchFamily="34" charset="0"/>
                <a:ea typeface="MS Mincho" pitchFamily="49" charset="-128"/>
              </a:rPr>
              <a:t>DIRETTORE DELLA RICERCA</a:t>
            </a:r>
          </a:p>
          <a:p>
            <a:pPr algn="just"/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Dott. Pierluigi Ascani</a:t>
            </a:r>
          </a:p>
          <a:p>
            <a:pPr algn="just"/>
            <a:r>
              <a:rPr lang="it-IT" sz="1100" b="0" dirty="0">
                <a:latin typeface="Century Gothic" panose="020B0502020202020204" pitchFamily="34" charset="0"/>
                <a:ea typeface="MS Mincho" pitchFamily="49" charset="-128"/>
              </a:rPr>
              <a:t>Dott. Daniele Serio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>
            <a:extLst>
              <a:ext uri="{FF2B5EF4-FFF2-40B4-BE49-F238E27FC236}">
                <a16:creationId xmlns:a16="http://schemas.microsoft.com/office/drawing/2014/main" id="{58C0843B-5CF2-4000-BC7D-4580476F1AAF}"/>
              </a:ext>
            </a:extLst>
          </p:cNvPr>
          <p:cNvSpPr txBox="1">
            <a:spLocks/>
          </p:cNvSpPr>
          <p:nvPr/>
        </p:nvSpPr>
        <p:spPr>
          <a:xfrm>
            <a:off x="335360" y="248643"/>
            <a:ext cx="11593288" cy="409440"/>
          </a:xfrm>
          <a:prstGeom prst="rect">
            <a:avLst/>
          </a:prstGeom>
        </p:spPr>
        <p:txBody>
          <a:bodyPr wrap="square" lIns="67500" tIns="35100" rIns="67500" bIns="35100">
            <a:spAutoFit/>
          </a:bodyPr>
          <a:lstStyle/>
          <a:p>
            <a:pPr>
              <a:defRPr/>
            </a:pP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cs typeface="Arial"/>
              </a:rPr>
              <a:t>Metodo </a:t>
            </a:r>
            <a:r>
              <a:rPr lang="it-IT" sz="2200" dirty="0">
                <a:solidFill>
                  <a:srgbClr val="203864"/>
                </a:solidFill>
                <a:latin typeface="Century Gothic" panose="020B0502020202020204" pitchFamily="34" charset="0"/>
                <a:ea typeface="+mj-ea"/>
                <a:cs typeface="Arial"/>
              </a:rPr>
              <a:t>| </a:t>
            </a:r>
            <a:r>
              <a:rPr lang="it-IT" sz="2200" b="0" dirty="0">
                <a:latin typeface="Century Gothic" panose="020B0502020202020204" pitchFamily="34" charset="0"/>
                <a:cs typeface="Arial"/>
              </a:rPr>
              <a:t>Universo rappresentato e struttura del campione</a:t>
            </a:r>
            <a:endParaRPr lang="it-IT" sz="2200" b="0" dirty="0">
              <a:solidFill>
                <a:srgbClr val="C000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EF59543-6147-493D-AC6E-B38F62ED4D47}"/>
              </a:ext>
            </a:extLst>
          </p:cNvPr>
          <p:cNvSpPr/>
          <p:nvPr/>
        </p:nvSpPr>
        <p:spPr bwMode="auto">
          <a:xfrm>
            <a:off x="1246312" y="1102973"/>
            <a:ext cx="4273624" cy="414379"/>
          </a:xfrm>
          <a:prstGeom prst="rect">
            <a:avLst/>
          </a:prstGeom>
          <a:solidFill>
            <a:srgbClr val="203864"/>
          </a:solidFill>
          <a:ln w="127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9C8997C-3A4A-41A0-A0AB-AA8F349AF3D1}"/>
              </a:ext>
            </a:extLst>
          </p:cNvPr>
          <p:cNvSpPr/>
          <p:nvPr/>
        </p:nvSpPr>
        <p:spPr bwMode="auto">
          <a:xfrm>
            <a:off x="6289070" y="1102973"/>
            <a:ext cx="4273624" cy="414379"/>
          </a:xfrm>
          <a:prstGeom prst="rect">
            <a:avLst/>
          </a:prstGeom>
          <a:solidFill>
            <a:srgbClr val="203864"/>
          </a:solidFill>
          <a:ln w="127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D91267BB-6FE0-4683-91EF-879015AAA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1087666"/>
            <a:ext cx="453650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it-IT" sz="11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UNIVERSO</a:t>
            </a:r>
            <a:r>
              <a:rPr lang="it-IT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IMPRESE DELLA TOSCANA 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Settori: commercio, turismo, servizi 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93DFB4A2-F044-4507-A19F-CCA0CE127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183" y="6215541"/>
            <a:ext cx="31074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it-IT" sz="900" b="0" i="1" dirty="0">
                <a:latin typeface="Century Gothic" panose="020B0502020202020204" pitchFamily="34" charset="0"/>
              </a:rPr>
              <a:t>Fonte: </a:t>
            </a:r>
            <a:r>
              <a:rPr lang="it-IT" sz="900" b="0" i="1" dirty="0" err="1">
                <a:latin typeface="Century Gothic" panose="020B0502020202020204" pitchFamily="34" charset="0"/>
              </a:rPr>
              <a:t>I.Stat</a:t>
            </a:r>
            <a:r>
              <a:rPr lang="it-IT" sz="900" b="0" i="1" dirty="0">
                <a:latin typeface="Century Gothic" panose="020B0502020202020204" pitchFamily="34" charset="0"/>
              </a:rPr>
              <a:t> 2019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F57201B3-9000-4CCD-B767-052C504DE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354" y="1614803"/>
            <a:ext cx="3492541" cy="4556059"/>
          </a:xfrm>
          <a:prstGeom prst="rect">
            <a:avLst/>
          </a:prstGeom>
        </p:spPr>
      </p:pic>
      <p:sp>
        <p:nvSpPr>
          <p:cNvPr id="28" name="Rettangolo 4">
            <a:extLst>
              <a:ext uri="{FF2B5EF4-FFF2-40B4-BE49-F238E27FC236}">
                <a16:creationId xmlns:a16="http://schemas.microsoft.com/office/drawing/2014/main" id="{5F6C94E9-0FB6-45E0-8EAE-DBB4E6F54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1023928"/>
            <a:ext cx="4536504" cy="5469110"/>
          </a:xfrm>
          <a:prstGeom prst="rect">
            <a:avLst/>
          </a:prstGeom>
          <a:noFill/>
          <a:ln w="31750">
            <a:solidFill>
              <a:srgbClr val="113776">
                <a:alpha val="3019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it-IT" dirty="0"/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4101CF6E-C2D6-4FAF-89F5-F35F6A46A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008" y="1087666"/>
            <a:ext cx="453650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it-IT" sz="11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CAMPIONE</a:t>
            </a:r>
            <a:r>
              <a:rPr lang="it-IT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IMPRESE DELLA TOSCANA 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Settori</a:t>
            </a:r>
            <a:r>
              <a:rPr lang="it-IT" sz="1100" b="1">
                <a:solidFill>
                  <a:schemeClr val="bg1"/>
                </a:solidFill>
                <a:latin typeface="Century Gothic" panose="020B0502020202020204" pitchFamily="34" charset="0"/>
              </a:rPr>
              <a:t>: commercio</a:t>
            </a:r>
            <a:r>
              <a:rPr lang="it-IT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turismo, servizi </a:t>
            </a:r>
          </a:p>
        </p:txBody>
      </p:sp>
      <p:sp>
        <p:nvSpPr>
          <p:cNvPr id="30" name="Rettangolo 4">
            <a:extLst>
              <a:ext uri="{FF2B5EF4-FFF2-40B4-BE49-F238E27FC236}">
                <a16:creationId xmlns:a16="http://schemas.microsoft.com/office/drawing/2014/main" id="{40C9EA7A-687F-4EB4-B875-F8395BC17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008" y="1034463"/>
            <a:ext cx="4536504" cy="5469110"/>
          </a:xfrm>
          <a:prstGeom prst="rect">
            <a:avLst/>
          </a:prstGeom>
          <a:noFill/>
          <a:ln w="31750">
            <a:solidFill>
              <a:srgbClr val="113776">
                <a:alpha val="3019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it-IT" dirty="0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F8F72508-1C40-489A-906F-5EC25C485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098" y="1566765"/>
            <a:ext cx="3529366" cy="460409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3">
            <a:extLst>
              <a:ext uri="{FF2B5EF4-FFF2-40B4-BE49-F238E27FC236}">
                <a16:creationId xmlns:a16="http://schemas.microsoft.com/office/drawing/2014/main" id="{8DD81868-F7CE-40B0-AE19-E88F5D5CB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816" y="4861038"/>
            <a:ext cx="4038600" cy="12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format research s.r.l. 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via ugo balzani 77, 00162 roma, italia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tel +39.06.86.32.86.81, fax +39.06.86.38.49.96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u="sng" dirty="0">
                <a:solidFill>
                  <a:srgbClr val="404040"/>
                </a:solidFill>
                <a:latin typeface="Century Gothic" panose="020B0502020202020204" pitchFamily="34" charset="0"/>
                <a:hlinkClick r:id="rId2"/>
              </a:rPr>
              <a:t>info@formatresearch.com</a:t>
            </a:r>
            <a:endParaRPr lang="it-IT" altLang="it-IT" sz="800" b="0" dirty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cf, p. iva e reg. imp. roma 04268451004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rea roma 747042, cap. soc. € 25.850,00 </a:t>
            </a: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i.v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ct val="0"/>
              </a:spcBef>
              <a:buFontTx/>
              <a:buNone/>
            </a:pPr>
            <a:endParaRPr lang="it-IT" altLang="it-IT" sz="800" b="0" dirty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www.formatresearch.com</a:t>
            </a:r>
          </a:p>
          <a:p>
            <a:pPr algn="l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Membro: Assirm, Confcommercio, Esomar, SIS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CA5760A2-2C23-420F-8650-88EB60B79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819" y="2996955"/>
            <a:ext cx="2491365" cy="147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it-IT"/>
            </a:defPPr>
            <a:lvl1pPr eaLnBrk="1" hangingPunct="1">
              <a:spcBef>
                <a:spcPct val="50000"/>
              </a:spcBef>
              <a:buFontTx/>
              <a:buNone/>
              <a:defRPr sz="1000" b="0">
                <a:solidFill>
                  <a:srgbClr val="003366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it-IT" altLang="it-IT" sz="900" dirty="0">
                <a:solidFill>
                  <a:srgbClr val="003A79"/>
                </a:solidFill>
                <a:latin typeface="Century Gothic" panose="020B0502020202020204" pitchFamily="34" charset="0"/>
              </a:rPr>
              <a:t>Questo documento è la base per una presentazione orale, senza la quale ha limitata significatività e può dare luogo a fraintendimenti. </a:t>
            </a:r>
          </a:p>
          <a:p>
            <a:pPr algn="l"/>
            <a:r>
              <a:rPr lang="it-IT" altLang="it-IT" sz="900" dirty="0">
                <a:solidFill>
                  <a:srgbClr val="003A79"/>
                </a:solidFill>
                <a:latin typeface="Century Gothic" panose="020B0502020202020204" pitchFamily="34" charset="0"/>
              </a:rPr>
              <a:t>Sono proibite riproduzioni, anche parziali, del contenuto di questo documento, senza la previa autorizzazione scritta di Format Research.</a:t>
            </a:r>
          </a:p>
          <a:p>
            <a:pPr algn="l"/>
            <a:r>
              <a:rPr lang="it-IT" altLang="it-IT" sz="900" dirty="0">
                <a:solidFill>
                  <a:srgbClr val="003A79"/>
                </a:solidFill>
                <a:latin typeface="Century Gothic" panose="020B0502020202020204" pitchFamily="34" charset="0"/>
              </a:rPr>
              <a:t>2020 © Copyright Format Research Srl</a:t>
            </a:r>
          </a:p>
        </p:txBody>
      </p:sp>
      <p:sp>
        <p:nvSpPr>
          <p:cNvPr id="12" name="CasellaDiTesto 3">
            <a:extLst>
              <a:ext uri="{FF2B5EF4-FFF2-40B4-BE49-F238E27FC236}">
                <a16:creationId xmlns:a16="http://schemas.microsoft.com/office/drawing/2014/main" id="{88C8269F-A938-4EBF-A004-583742E16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4232" y="4861038"/>
            <a:ext cx="29523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format business intelligence s.r.l.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via </a:t>
            </a:r>
            <a:r>
              <a:rPr 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sebastiano</a:t>
            </a:r>
            <a:r>
              <a:rPr 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 caboto 22/a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, 33170 </a:t>
            </a: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pordenone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, italia</a:t>
            </a:r>
          </a:p>
          <a:p>
            <a:pPr>
              <a:spcBef>
                <a:spcPct val="0"/>
              </a:spcBef>
              <a:buNone/>
            </a:pPr>
            <a:r>
              <a:rPr lang="it-IT" sz="800" b="0" dirty="0">
                <a:latin typeface="Verdana" panose="020B0604030504040204" pitchFamily="34" charset="0"/>
                <a:hlinkClick r:id="rId3"/>
              </a:rPr>
              <a:t>format@pec.formatbusinessintelligence.com</a:t>
            </a:r>
            <a:endParaRPr lang="it-IT" sz="800" b="0" dirty="0"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cf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, p. iva e reg. imp. </a:t>
            </a: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pordenone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 </a:t>
            </a:r>
            <a:r>
              <a:rPr 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01786200939</a:t>
            </a:r>
            <a:endParaRPr lang="it-IT" altLang="it-IT" sz="800" b="0" dirty="0">
              <a:solidFill>
                <a:srgbClr val="404040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rea </a:t>
            </a: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pordenone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 104460, cap. soc. € 10.000,00 </a:t>
            </a:r>
            <a:r>
              <a:rPr lang="it-IT" altLang="it-IT" sz="800" b="0" dirty="0" err="1">
                <a:solidFill>
                  <a:srgbClr val="404040"/>
                </a:solidFill>
                <a:latin typeface="Century Gothic" panose="020B0502020202020204" pitchFamily="34" charset="0"/>
              </a:rPr>
              <a:t>i.v</a:t>
            </a:r>
            <a:r>
              <a:rPr lang="it-IT" altLang="it-IT" sz="800" b="0" dirty="0">
                <a:solidFill>
                  <a:srgbClr val="40404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6F9773B-3C7B-4FD6-95AE-5C8327CF5D1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7508" y="4994648"/>
            <a:ext cx="2900712" cy="1220264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159BA91D-AB05-4FF0-AC8D-E6BD7D6E5785}"/>
              </a:ext>
            </a:extLst>
          </p:cNvPr>
          <p:cNvSpPr/>
          <p:nvPr/>
        </p:nvSpPr>
        <p:spPr>
          <a:xfrm>
            <a:off x="2974816" y="6214914"/>
            <a:ext cx="1609016" cy="32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059989" algn="ctr"/>
                <a:tab pos="6119978" algn="r"/>
              </a:tabLst>
            </a:pPr>
            <a:r>
              <a:rPr lang="x-none" sz="700" dirty="0">
                <a:solidFill>
                  <a:srgbClr val="1F49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 EN ISO 9001:2015</a:t>
            </a:r>
            <a:endParaRPr lang="it-IT" sz="700" dirty="0">
              <a:solidFill>
                <a:srgbClr val="1F497D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059989" algn="ctr"/>
                <a:tab pos="6119978" algn="r"/>
              </a:tabLst>
            </a:pPr>
            <a:r>
              <a:rPr lang="it-IT" sz="700" dirty="0">
                <a:solidFill>
                  <a:srgbClr val="1F49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CERT. N° 1049                                                                                                                                                                   </a:t>
            </a:r>
            <a:endParaRPr lang="en-US" sz="1051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01">
  <a:themeElements>
    <a:clrScheme name="R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33339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46868</TotalTime>
  <Words>6347</Words>
  <Application>Microsoft Office PowerPoint</Application>
  <PresentationFormat>Widescreen</PresentationFormat>
  <Paragraphs>707</Paragraphs>
  <Slides>43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8" baseType="lpstr">
      <vt:lpstr>Arial</vt:lpstr>
      <vt:lpstr>Century Gothic</vt:lpstr>
      <vt:lpstr>Verdana</vt:lpstr>
      <vt:lpstr>Wingdings</vt:lpstr>
      <vt:lpstr>R01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</dc:title>
  <dc:subject>.</dc:subject>
  <dc:creator>.</dc:creator>
  <cp:keywords>.</cp:keywords>
  <dc:description>.</dc:description>
  <cp:lastModifiedBy>Daniele Serio</cp:lastModifiedBy>
  <cp:revision>4290</cp:revision>
  <cp:lastPrinted>2017-02-14T10:13:56Z</cp:lastPrinted>
  <dcterms:created xsi:type="dcterms:W3CDTF">2009-02-16T05:35:06Z</dcterms:created>
  <dcterms:modified xsi:type="dcterms:W3CDTF">2020-05-02T10:38:09Z</dcterms:modified>
  <cp:category>.</cp:category>
</cp:coreProperties>
</file>